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1"/>
  </p:notesMasterIdLst>
  <p:sldIdLst>
    <p:sldId id="277" r:id="rId4"/>
    <p:sldId id="262" r:id="rId5"/>
    <p:sldId id="263" r:id="rId6"/>
    <p:sldId id="260" r:id="rId7"/>
    <p:sldId id="258" r:id="rId8"/>
    <p:sldId id="259" r:id="rId9"/>
    <p:sldId id="257" r:id="rId10"/>
    <p:sldId id="261" r:id="rId11"/>
    <p:sldId id="267" r:id="rId12"/>
    <p:sldId id="268" r:id="rId13"/>
    <p:sldId id="270" r:id="rId14"/>
    <p:sldId id="271"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hat Kaur Chhabra" initials="CKC" lastIdx="1" clrIdx="0">
    <p:extLst>
      <p:ext uri="{19B8F6BF-5375-455C-9EA6-DF929625EA0E}">
        <p15:presenceInfo xmlns:p15="http://schemas.microsoft.com/office/powerpoint/2012/main" userId="Chahat Kaur Chhab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2" autoAdjust="0"/>
    <p:restoredTop sz="83436" autoAdjust="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E59F0-C046-42BD-B447-56ED1A8D5F92}" type="datetimeFigureOut">
              <a:rPr lang="en-IN" smtClean="0"/>
              <a:t>12-03-2022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7DC3E0-6736-4EA9-97E5-CA83695B92D1}" type="slidenum">
              <a:rPr lang="en-IN" smtClean="0"/>
              <a:t>‹#›</a:t>
            </a:fld>
            <a:endParaRPr lang="en-IN"/>
          </a:p>
        </p:txBody>
      </p:sp>
    </p:spTree>
    <p:extLst>
      <p:ext uri="{BB962C8B-B14F-4D97-AF65-F5344CB8AC3E}">
        <p14:creationId xmlns:p14="http://schemas.microsoft.com/office/powerpoint/2010/main" val="1112484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1</a:t>
            </a:fld>
            <a:endParaRPr lang="en-IN"/>
          </a:p>
        </p:txBody>
      </p:sp>
    </p:spTree>
    <p:extLst>
      <p:ext uri="{BB962C8B-B14F-4D97-AF65-F5344CB8AC3E}">
        <p14:creationId xmlns:p14="http://schemas.microsoft.com/office/powerpoint/2010/main" val="324661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Assault being the major crime category, the following chart from a similar research gives us the information that under the assault offense type, assault with weapon is the sub category which contributes to the most of the assault offenses.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D375-B551-B445-8FB6-42A0075B81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1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FFD478-DF53-4E22-BAD2-372CBB615EE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768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7DC3E0-6736-4EA9-97E5-CA83695B92D1}" type="slidenum">
              <a:rPr lang="en-IN" smtClean="0"/>
              <a:t>17</a:t>
            </a:fld>
            <a:endParaRPr lang="en-IN"/>
          </a:p>
        </p:txBody>
      </p:sp>
    </p:spTree>
    <p:extLst>
      <p:ext uri="{BB962C8B-B14F-4D97-AF65-F5344CB8AC3E}">
        <p14:creationId xmlns:p14="http://schemas.microsoft.com/office/powerpoint/2010/main" val="257266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agenda for today’s presentation is-</a:t>
            </a:r>
          </a:p>
          <a:p>
            <a:r>
              <a:rPr lang="en-US" dirty="0"/>
              <a:t>First- our target audience</a:t>
            </a:r>
          </a:p>
          <a:p>
            <a:r>
              <a:rPr lang="en-US" dirty="0"/>
              <a:t>Second – Introduction to our major crime indicators dataset</a:t>
            </a:r>
          </a:p>
          <a:p>
            <a:r>
              <a:rPr lang="en-US" dirty="0"/>
              <a:t>Third – our key findings</a:t>
            </a:r>
          </a:p>
          <a:p>
            <a:r>
              <a:rPr lang="en-US" dirty="0"/>
              <a:t>4. Conclusion and recommendation.</a:t>
            </a:r>
          </a:p>
          <a:p>
            <a:r>
              <a:rPr lang="en-US" dirty="0"/>
              <a:t>So lets begin-</a:t>
            </a:r>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2</a:t>
            </a:fld>
            <a:endParaRPr lang="en-IN"/>
          </a:p>
        </p:txBody>
      </p:sp>
    </p:spTree>
    <p:extLst>
      <p:ext uri="{BB962C8B-B14F-4D97-AF65-F5344CB8AC3E}">
        <p14:creationId xmlns:p14="http://schemas.microsoft.com/office/powerpoint/2010/main" val="1808210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global news </a:t>
            </a:r>
            <a:r>
              <a:rPr lang="en-US" dirty="0" err="1"/>
              <a:t>canada</a:t>
            </a:r>
            <a:r>
              <a:rPr lang="en-US" dirty="0"/>
              <a:t>, Toronto is ranked as the 6th safest city in the world, while their are also people who comment about the safety with increasing crime rate in </a:t>
            </a:r>
            <a:r>
              <a:rPr lang="en-US" dirty="0" err="1"/>
              <a:t>toronto</a:t>
            </a:r>
            <a:r>
              <a:rPr lang="en-US" dirty="0"/>
              <a:t> when compared to the other </a:t>
            </a:r>
            <a:r>
              <a:rPr lang="en-US" dirty="0" err="1"/>
              <a:t>canadian</a:t>
            </a:r>
            <a:r>
              <a:rPr lang="en-US" dirty="0"/>
              <a:t> cities.</a:t>
            </a:r>
          </a:p>
        </p:txBody>
      </p:sp>
      <p:sp>
        <p:nvSpPr>
          <p:cNvPr id="4" name="Slide Number Placeholder 3"/>
          <p:cNvSpPr>
            <a:spLocks noGrp="1"/>
          </p:cNvSpPr>
          <p:nvPr>
            <p:ph type="sldNum" sz="quarter" idx="5"/>
          </p:nvPr>
        </p:nvSpPr>
        <p:spPr/>
        <p:txBody>
          <a:bodyPr/>
          <a:lstStyle/>
          <a:p>
            <a:fld id="{A4F2D375-B551-B445-8FB6-42A0075B8143}" type="slidenum">
              <a:rPr lang="en-US" smtClean="0"/>
              <a:t>3</a:t>
            </a:fld>
            <a:endParaRPr lang="en-US"/>
          </a:p>
        </p:txBody>
      </p:sp>
    </p:spTree>
    <p:extLst>
      <p:ext uri="{BB962C8B-B14F-4D97-AF65-F5344CB8AC3E}">
        <p14:creationId xmlns:p14="http://schemas.microsoft.com/office/powerpoint/2010/main" val="154963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is meant for the senior leadership of the </a:t>
            </a:r>
            <a:r>
              <a:rPr lang="en-US" dirty="0" err="1"/>
              <a:t>toronto</a:t>
            </a:r>
            <a:r>
              <a:rPr lang="en-US" dirty="0"/>
              <a:t> police department. It will help them in analyzing the crime rate in </a:t>
            </a:r>
            <a:r>
              <a:rPr lang="en-US" dirty="0" err="1"/>
              <a:t>toronto</a:t>
            </a:r>
            <a:r>
              <a:rPr lang="en-US" dirty="0"/>
              <a:t> and they will also gain particular insights about the crimes </a:t>
            </a:r>
            <a:r>
              <a:rPr lang="en-US" dirty="0" err="1"/>
              <a:t>occured</a:t>
            </a:r>
            <a:r>
              <a:rPr lang="en-US" dirty="0"/>
              <a:t>. </a:t>
            </a:r>
            <a:r>
              <a:rPr lang="en-US" dirty="0" err="1"/>
              <a:t>eg</a:t>
            </a:r>
            <a:r>
              <a:rPr lang="en-US" dirty="0"/>
              <a:t>- the trend of crime rates over the years, most frequent type of offenses </a:t>
            </a:r>
            <a:r>
              <a:rPr lang="en-US" dirty="0" err="1"/>
              <a:t>occured</a:t>
            </a:r>
            <a:r>
              <a:rPr lang="en-US" dirty="0"/>
              <a:t> in Toronto etc. Moreover, It is also meant for general public in order to create safety awareness among them and educate them regarding the crime's </a:t>
            </a:r>
            <a:r>
              <a:rPr lang="en-US" dirty="0" err="1"/>
              <a:t>happeneing</a:t>
            </a:r>
            <a:r>
              <a:rPr lang="en-US" dirty="0"/>
              <a:t> in their </a:t>
            </a:r>
            <a:r>
              <a:rPr lang="en-US" dirty="0" err="1"/>
              <a:t>neighbourhoods</a:t>
            </a:r>
            <a:r>
              <a:rPr lang="en-US" dirty="0"/>
              <a:t>.</a:t>
            </a:r>
          </a:p>
          <a:p>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4</a:t>
            </a:fld>
            <a:endParaRPr lang="en-IN"/>
          </a:p>
        </p:txBody>
      </p:sp>
    </p:spTree>
    <p:extLst>
      <p:ext uri="{BB962C8B-B14F-4D97-AF65-F5344CB8AC3E}">
        <p14:creationId xmlns:p14="http://schemas.microsoft.com/office/powerpoint/2010/main" val="331308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MCI’s  - this dataset has been chosen by us for the purpose of data analysis. It is an open source dataset readily </a:t>
            </a:r>
            <a:r>
              <a:rPr lang="en-US" dirty="0" err="1"/>
              <a:t>avalaible</a:t>
            </a:r>
            <a:r>
              <a:rPr lang="en-US" dirty="0"/>
              <a:t> on the web portal of the </a:t>
            </a:r>
            <a:r>
              <a:rPr lang="en-US" dirty="0" err="1"/>
              <a:t>The</a:t>
            </a:r>
            <a:r>
              <a:rPr lang="en-US" dirty="0"/>
              <a:t> Toronto Police Service. It gives detailed information about all types of major crimes committed across Toronto. it includes offences like Assault, Break and Enter, Auto theft, Robbery and Theft over.</a:t>
            </a:r>
          </a:p>
          <a:p>
            <a:r>
              <a:rPr lang="en-US" dirty="0"/>
              <a:t> This dataset doesn’t contain incidences that have been considered unfounded and when </a:t>
            </a:r>
            <a:r>
              <a:rPr lang="en-US" dirty="0" err="1"/>
              <a:t>i</a:t>
            </a:r>
            <a:r>
              <a:rPr lang="en-US" dirty="0"/>
              <a:t> use the term unfounded, </a:t>
            </a:r>
            <a:r>
              <a:rPr lang="en-US" dirty="0" err="1"/>
              <a:t>i</a:t>
            </a:r>
            <a:r>
              <a:rPr lang="en-US" dirty="0"/>
              <a:t> mean the incidences that have been reported but did not occur nor were attempted. Moreover, this initiative has been undertaken by The Toronto Police Department Service to help in promoting public safety and awareness among citizens.</a:t>
            </a:r>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5</a:t>
            </a:fld>
            <a:endParaRPr lang="en-IN"/>
          </a:p>
        </p:txBody>
      </p:sp>
    </p:spTree>
    <p:extLst>
      <p:ext uri="{BB962C8B-B14F-4D97-AF65-F5344CB8AC3E}">
        <p14:creationId xmlns:p14="http://schemas.microsoft.com/office/powerpoint/2010/main" val="583837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after doing data analysis with the help of business intelligence tool tableau, we have reached to the following key findings in our dataset.</a:t>
            </a:r>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6</a:t>
            </a:fld>
            <a:endParaRPr lang="en-IN"/>
          </a:p>
        </p:txBody>
      </p:sp>
    </p:spTree>
    <p:extLst>
      <p:ext uri="{BB962C8B-B14F-4D97-AF65-F5344CB8AC3E}">
        <p14:creationId xmlns:p14="http://schemas.microsoft.com/office/powerpoint/2010/main" val="3909554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major key finding is- the rate of crimes </a:t>
            </a:r>
            <a:r>
              <a:rPr lang="en-US" dirty="0" err="1"/>
              <a:t>occured</a:t>
            </a:r>
            <a:r>
              <a:rPr lang="en-US" dirty="0"/>
              <a:t> over the years in </a:t>
            </a:r>
            <a:r>
              <a:rPr lang="en-US" dirty="0" err="1"/>
              <a:t>toronto</a:t>
            </a:r>
            <a:r>
              <a:rPr lang="en-US" dirty="0"/>
              <a:t>, </a:t>
            </a:r>
            <a:r>
              <a:rPr lang="en-US" dirty="0" err="1"/>
              <a:t>particulary</a:t>
            </a:r>
            <a:r>
              <a:rPr lang="en-US" dirty="0"/>
              <a:t> from 2014 till 2021. With the help of the vertical bar chart we can see that from 2014 till 2019</a:t>
            </a:r>
          </a:p>
          <a:p>
            <a:r>
              <a:rPr lang="en-US" dirty="0"/>
              <a:t> crime rate experiences an upward trend which means there has been a steady increase in the no of crime cases reported. Reaching from around 3200 cases in 2014 to 40000 by 2019.</a:t>
            </a:r>
          </a:p>
          <a:p>
            <a:r>
              <a:rPr lang="en-US" dirty="0"/>
              <a:t>However, from 2020 onwards the chart follows a downward trend which shows that there has been a sudden decrease in crime rate by cases falling to around 35000 in 2020.</a:t>
            </a:r>
            <a:endParaRPr lang="en-IN" dirty="0"/>
          </a:p>
        </p:txBody>
      </p:sp>
      <p:sp>
        <p:nvSpPr>
          <p:cNvPr id="4" name="Slide Number Placeholder 3"/>
          <p:cNvSpPr>
            <a:spLocks noGrp="1"/>
          </p:cNvSpPr>
          <p:nvPr>
            <p:ph type="sldNum" sz="quarter" idx="5"/>
          </p:nvPr>
        </p:nvSpPr>
        <p:spPr/>
        <p:txBody>
          <a:bodyPr/>
          <a:lstStyle/>
          <a:p>
            <a:fld id="{147DC3E0-6736-4EA9-97E5-CA83695B92D1}" type="slidenum">
              <a:rPr lang="en-IN" smtClean="0"/>
              <a:t>7</a:t>
            </a:fld>
            <a:endParaRPr lang="en-IN"/>
          </a:p>
        </p:txBody>
      </p:sp>
    </p:spTree>
    <p:extLst>
      <p:ext uri="{BB962C8B-B14F-4D97-AF65-F5344CB8AC3E}">
        <p14:creationId xmlns:p14="http://schemas.microsoft.com/office/powerpoint/2010/main" val="3164932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Hence, to summarize our findings for crime rate over the years, first- </a:t>
            </a:r>
          </a:p>
          <a:p>
            <a:r>
              <a:rPr lang="en-IN" dirty="0"/>
              <a:t>Second - …which can be due to incoming of covid 19 pandemic .</a:t>
            </a:r>
          </a:p>
        </p:txBody>
      </p:sp>
      <p:sp>
        <p:nvSpPr>
          <p:cNvPr id="4" name="Slide Number Placeholder 3"/>
          <p:cNvSpPr>
            <a:spLocks noGrp="1"/>
          </p:cNvSpPr>
          <p:nvPr>
            <p:ph type="sldNum" sz="quarter" idx="5"/>
          </p:nvPr>
        </p:nvSpPr>
        <p:spPr/>
        <p:txBody>
          <a:bodyPr/>
          <a:lstStyle/>
          <a:p>
            <a:fld id="{147DC3E0-6736-4EA9-97E5-CA83695B92D1}" type="slidenum">
              <a:rPr lang="en-IN" smtClean="0"/>
              <a:t>8</a:t>
            </a:fld>
            <a:endParaRPr lang="en-IN"/>
          </a:p>
        </p:txBody>
      </p:sp>
    </p:spTree>
    <p:extLst>
      <p:ext uri="{BB962C8B-B14F-4D97-AF65-F5344CB8AC3E}">
        <p14:creationId xmlns:p14="http://schemas.microsoft.com/office/powerpoint/2010/main" val="22051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get started with an interesting bubble chart, bubble chart gives the user a clear interpretation of data, without showing any axis., We can compare and visualize the data smartly. This bubble chart is prepared by us to compare the crime by offense type, which gave us an interesting </a:t>
            </a:r>
            <a:r>
              <a:rPr lang="en-US" dirty="0" err="1"/>
              <a:t>visualisation</a:t>
            </a:r>
            <a:r>
              <a:rPr lang="en-US" dirty="0"/>
              <a:t>. Assault was the major offense type in and around Toronto which contributes to 53% of whole crimes. Next major offense type is break and enter with 20.37%, Auto theft with 12.39%, Robbery with 10.08% and theft over with 3.31%</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2D375-B551-B445-8FB6-42A0075B81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5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542D-0314-4649-A4F9-34355D80FD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B66921-F1E2-44DC-8652-23D1CC921D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B91146-D08C-4CF3-B355-E935BF3356BD}"/>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34276597-3BB6-47D6-95AD-734023966E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3A43E4-7BC5-4DC3-BBE7-B51C31596621}"/>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3880000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7E7A-57A9-43D2-A670-BD54D6256D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0453B50-42A9-4E5F-9657-7FE3FC431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374FD5-1B37-48D4-9078-E6A625957FAE}"/>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DD9A5E20-7DA5-4CFB-9028-98F673A241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8940BC-F172-4E32-9ACF-D828297B8A90}"/>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145060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AC6C6-2BF4-40C1-8F3D-E02F60927C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7696AD-227B-4F16-A499-B0292D72C7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0DFB94-4847-4298-9D84-9BCBCCAC3CC7}"/>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4BF4481F-6B09-44BF-8339-A1484F1791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DFADD0-BACB-4E6F-AF2E-09B415B33AA3}"/>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3748333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3C18-A550-419A-9381-8E517AF116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D5524F9-FB09-4E38-BF20-3F2EF6CA46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4D0ADE2-BF04-4C18-97CD-43FACFD65D01}"/>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3C14DD25-3B79-43A8-9B50-0BB91384EE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FF1320A-DD38-403C-AA75-2B03E7189751}"/>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41412130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75F0-C2E3-4559-BC10-8595A2F49DE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1447AB-4F71-4F80-A960-7979F3F53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0EAEC53-61C2-4199-ABE7-8F5909AA0CF3}"/>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B3624A79-EEDA-4313-BD21-B7E61E7A5A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D9C7E81-78A6-4404-9BE6-F59DC046E761}"/>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880065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F8FD-C7C3-4503-B185-FA18597342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CD71A53-8B12-49A3-8114-25E788B1F9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FBCF0-C38F-4C5C-80D6-38048485086B}"/>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F420D354-16B4-45EE-B9CC-88415714B1C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1AE344-C91C-4F3D-86F5-B160C069F8C1}"/>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7086983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B9FC-4657-4092-929F-677B99B387B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F1947EE-FA92-4E08-931D-94E3D20C03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02991DD-8D0D-4263-B113-DD55FA47D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D81397E-0BC0-4201-ACA4-66704512ABFD}"/>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6" name="Footer Placeholder 5">
            <a:extLst>
              <a:ext uri="{FF2B5EF4-FFF2-40B4-BE49-F238E27FC236}">
                <a16:creationId xmlns:a16="http://schemas.microsoft.com/office/drawing/2014/main" id="{3D8E0385-6453-413C-A2EA-FEECF8DCDDE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EFFABFE-65C9-4CCB-B1AC-D568BE4C9A0B}"/>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390436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7E28-4098-4368-9B88-D293CA5E152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2A48E9C-1AC4-442E-8E44-0D41A897B8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54595-3B31-48FA-9A3D-FDD36A90AF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BD2009F-0650-45F5-8BC0-6053209488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AC06EF-2BBE-40B2-93F7-A9E393C78F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10C4991-791A-433D-8FFC-FED612BB56C6}"/>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8" name="Footer Placeholder 7">
            <a:extLst>
              <a:ext uri="{FF2B5EF4-FFF2-40B4-BE49-F238E27FC236}">
                <a16:creationId xmlns:a16="http://schemas.microsoft.com/office/drawing/2014/main" id="{CC8D743D-AEEE-43DE-860C-F468FAF7D23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E099E0E-43D6-4453-A612-C7C14B56113B}"/>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2537909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E8F4-0CAE-462E-AD54-FBF2303C9385}"/>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C216954-DEEA-4A8F-8FEC-04D03977F196}"/>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4" name="Footer Placeholder 3">
            <a:extLst>
              <a:ext uri="{FF2B5EF4-FFF2-40B4-BE49-F238E27FC236}">
                <a16:creationId xmlns:a16="http://schemas.microsoft.com/office/drawing/2014/main" id="{C86D804B-673D-4B3F-B34F-E4230D6E224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0EF8765-B86E-4C01-9A2A-5817B9F47367}"/>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4267696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CEE6D3-06E2-42D3-A663-58D8D3C6081C}"/>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3" name="Footer Placeholder 2">
            <a:extLst>
              <a:ext uri="{FF2B5EF4-FFF2-40B4-BE49-F238E27FC236}">
                <a16:creationId xmlns:a16="http://schemas.microsoft.com/office/drawing/2014/main" id="{A36F9E25-7AA6-4C14-8E99-293D9A707A4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DA53C6B-54C7-46D0-829B-30474BE79F57}"/>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2874497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12C0-8E98-4245-9E10-2415D08D76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DCB3085-323B-47C1-9488-E91BDB768E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7F0F02A-D5EA-4872-A29B-D8E86D7CA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FF2C84-1AFC-40ED-A8FA-F7B8969377F3}"/>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6" name="Footer Placeholder 5">
            <a:extLst>
              <a:ext uri="{FF2B5EF4-FFF2-40B4-BE49-F238E27FC236}">
                <a16:creationId xmlns:a16="http://schemas.microsoft.com/office/drawing/2014/main" id="{AF129862-2EBB-4C23-81F1-1E2EC739F13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2F47C72-0652-4973-9D87-9A49085D1F59}"/>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294228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1DDB-C728-4AB4-8923-E16EAFF4A0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FD2780-59EE-4BE2-B43F-1C475D681F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03BEF1-8FFF-46D0-B7FF-D51F4A134233}"/>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5D1444C4-BF77-4F8F-8A3A-9801A2B923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BE431A-34F0-40CB-A22B-54290C69BC60}"/>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1452875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9B0C-97F3-4BE3-BD0E-B8809DF870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2CC3242-5952-4F88-8302-0D3609E16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5B1BE8E7-C963-4749-BD9F-B796F12C2C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1B1B3-64E4-441D-88DF-E9A15148AF3D}"/>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6" name="Footer Placeholder 5">
            <a:extLst>
              <a:ext uri="{FF2B5EF4-FFF2-40B4-BE49-F238E27FC236}">
                <a16:creationId xmlns:a16="http://schemas.microsoft.com/office/drawing/2014/main" id="{DA449AC7-3BB6-4631-8FE3-9874C9EFB12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6CD7401-C77C-4EEA-A143-BC7F96E1BBDD}"/>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453631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28BF-44E4-466E-89CB-A05D8DED001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10F4B3-2EB6-4459-B298-8DCAE5F0AB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8BDCE7D-35E6-42A0-8D32-464CF8BEEB75}"/>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A788AB4C-9CA8-418A-94D3-B643F08896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C36400-5F16-492D-9517-3F8D78F79F1D}"/>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3705488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5DDDA-1185-4F55-AE16-74957D13725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7F1834F-92F8-4CC9-917D-E5C125C02F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FA07B0F-126E-4452-B416-0C0C4E89CD86}"/>
              </a:ext>
            </a:extLst>
          </p:cNvPr>
          <p:cNvSpPr>
            <a:spLocks noGrp="1"/>
          </p:cNvSpPr>
          <p:nvPr>
            <p:ph type="dt" sz="half" idx="10"/>
          </p:nvPr>
        </p:nvSpPr>
        <p:spPr/>
        <p:txBody>
          <a:body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C89C732C-316B-4D8C-BD74-DE14265265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8803A2-CFBB-4EEC-A12D-CCACBA175E78}"/>
              </a:ext>
            </a:extLst>
          </p:cNvPr>
          <p:cNvSpPr>
            <a:spLocks noGrp="1"/>
          </p:cNvSpPr>
          <p:nvPr>
            <p:ph type="sldNum" sz="quarter" idx="12"/>
          </p:nvPr>
        </p:nvSpPr>
        <p:spPr/>
        <p:txBody>
          <a:bodyPr/>
          <a:lstStyle/>
          <a:p>
            <a:fld id="{0FE16D81-2614-4F29-A552-66B086EAA4C1}" type="slidenum">
              <a:rPr lang="en-CA" smtClean="0"/>
              <a:t>‹#›</a:t>
            </a:fld>
            <a:endParaRPr lang="en-CA"/>
          </a:p>
        </p:txBody>
      </p:sp>
    </p:spTree>
    <p:extLst>
      <p:ext uri="{BB962C8B-B14F-4D97-AF65-F5344CB8AC3E}">
        <p14:creationId xmlns:p14="http://schemas.microsoft.com/office/powerpoint/2010/main" val="2377472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1DA0-0FC6-9E47-9005-AA53FDC116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2357E1-0520-6748-9096-471FBD52B4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47F1ED-483E-FA4D-8962-FD4EDE8B5364}"/>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BB55587A-B8D5-AD48-A47B-D4729FE47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D51B6-E7B7-2C4C-B7A6-55270B10BD7A}"/>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1385922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5975-8571-CB4F-B01B-BBBC6C35F5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DF6D27-7AE8-B145-81FD-8BFFB3CFFF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D329B-AD49-5640-A13C-AFB4B4728767}"/>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04B895BF-6F7F-CF4A-96FB-D78843542F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183177-476E-1C43-9C20-A1C567241C2E}"/>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11869320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C604-CDCD-0941-994A-04C3A592AF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2CD5B7-F1DB-EC43-9D44-F5505D10AC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7AB43D-EB7C-2640-8F9E-9AD4E452A329}"/>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03FB0693-6D08-8345-BD9E-F1E016C62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4F28E-7DF8-0347-9A7D-E6E27BA3C606}"/>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36671764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44C7C-6BD6-514C-BB77-C2E1A2FA78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EA97EE-801C-5A43-9E05-85682BFDB3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24FE54-2105-6341-9A4B-F317537DF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A2D709-C148-D14F-A18E-EF651ABCAFF3}"/>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6" name="Footer Placeholder 5">
            <a:extLst>
              <a:ext uri="{FF2B5EF4-FFF2-40B4-BE49-F238E27FC236}">
                <a16:creationId xmlns:a16="http://schemas.microsoft.com/office/drawing/2014/main" id="{CDD86396-DFE6-2142-B942-D7C691301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8EA10B-DED4-DD4A-89E9-11E007CAE57F}"/>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24305728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D7AF-6596-4942-BE37-429A57958D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66DF15-3583-0E40-B2C5-7E874B6970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95456D-3A14-E449-BB24-F6E5C348C5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03F958-2790-9A47-9205-831969D39A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D54A05-3304-3B4E-B462-4BE50AA6E2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41B9A3-1A0F-D34E-81AC-EBAD1EEA6B7E}"/>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8" name="Footer Placeholder 7">
            <a:extLst>
              <a:ext uri="{FF2B5EF4-FFF2-40B4-BE49-F238E27FC236}">
                <a16:creationId xmlns:a16="http://schemas.microsoft.com/office/drawing/2014/main" id="{67B6F4C5-8187-8A43-8F4C-53ADB455B1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3C89FE-2F64-D545-B1F9-B0664765C5B8}"/>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2914826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B9D9C-F20F-4A41-98AE-0DE238CDE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375AA9-E121-DC49-9B0F-CFB632323405}"/>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4" name="Footer Placeholder 3">
            <a:extLst>
              <a:ext uri="{FF2B5EF4-FFF2-40B4-BE49-F238E27FC236}">
                <a16:creationId xmlns:a16="http://schemas.microsoft.com/office/drawing/2014/main" id="{202CBF85-44FA-5D45-B034-DC3A4848AC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7DE9F-FC70-0F46-B08E-9303E13EA482}"/>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37922389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BA362-9E03-6242-8604-43261D06AE0F}"/>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3" name="Footer Placeholder 2">
            <a:extLst>
              <a:ext uri="{FF2B5EF4-FFF2-40B4-BE49-F238E27FC236}">
                <a16:creationId xmlns:a16="http://schemas.microsoft.com/office/drawing/2014/main" id="{3B38E9C5-01B2-6149-95AD-6910A742B3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FB8B35-D066-584B-AE47-9BEEFF4CFE36}"/>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188968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AACF-3B5A-4A36-971D-C9026B8DF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2118F8-10D8-4104-9B19-96CE056365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881691-961F-4EA8-8DA3-03DD521F7E61}"/>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8C907C42-6428-448F-BA6C-B6EF455F1F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22F811-5857-41EF-919E-47C63A94B7A8}"/>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28949250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BF9F7-3913-BC46-A297-EE31CF632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7829B-7784-4844-ABE3-C01A053B0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C58DC-A2A5-7540-9559-ED2C95FBA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410AFE-F750-684F-8610-6CC7D75AE873}"/>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6" name="Footer Placeholder 5">
            <a:extLst>
              <a:ext uri="{FF2B5EF4-FFF2-40B4-BE49-F238E27FC236}">
                <a16:creationId xmlns:a16="http://schemas.microsoft.com/office/drawing/2014/main" id="{E55A6D13-CABE-3D48-AA83-2D4015009B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7612D-DAF2-2048-899B-1A44BB353961}"/>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31878830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645E-09F2-1A4A-88AC-71096A78D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75BD7-3C34-4C4B-8BF3-52C431458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FF9747-6B40-CC4D-8FC3-A7910A681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78B414-FE75-304B-844C-1AC86E57A24F}"/>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6" name="Footer Placeholder 5">
            <a:extLst>
              <a:ext uri="{FF2B5EF4-FFF2-40B4-BE49-F238E27FC236}">
                <a16:creationId xmlns:a16="http://schemas.microsoft.com/office/drawing/2014/main" id="{5069EC6C-AEC9-FE4B-ACBD-1DEFD77F95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2C28B-D76E-D543-99BD-67B773517FD6}"/>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2482896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62C9-EC17-CE49-9D72-EB194EC13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1C32F1-55AC-1B42-87AC-B607C5A466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86DF6-F376-B342-B773-2613E1923270}"/>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50646245-25E4-3040-80EE-BF7C5BF1DE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A1631-6A3F-1A4F-98CD-F732B06388F7}"/>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39648262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51391F-E588-6B4F-93FD-6E8356628C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5A6A19-5825-5648-A82E-CE1DF86718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8B4E37-7A57-B448-81A0-ACDDD7A641D7}"/>
              </a:ext>
            </a:extLst>
          </p:cNvPr>
          <p:cNvSpPr>
            <a:spLocks noGrp="1"/>
          </p:cNvSpPr>
          <p:nvPr>
            <p:ph type="dt" sz="half" idx="10"/>
          </p:nvPr>
        </p:nvSpPr>
        <p:spPr/>
        <p:txBody>
          <a:body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A51E7E43-BEA0-D440-8CD9-94D1494A6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58585-ACD8-6340-9B70-2885A8A82E74}"/>
              </a:ext>
            </a:extLst>
          </p:cNvPr>
          <p:cNvSpPr>
            <a:spLocks noGrp="1"/>
          </p:cNvSpPr>
          <p:nvPr>
            <p:ph type="sldNum" sz="quarter" idx="12"/>
          </p:nvPr>
        </p:nvSpPr>
        <p:spPr/>
        <p:txBody>
          <a:bodyPr/>
          <a:lstStyle/>
          <a:p>
            <a:fld id="{F1F165CC-C6C2-A446-92FC-52B5DD2EA239}" type="slidenum">
              <a:rPr lang="en-US" smtClean="0"/>
              <a:t>‹#›</a:t>
            </a:fld>
            <a:endParaRPr lang="en-US"/>
          </a:p>
        </p:txBody>
      </p:sp>
    </p:spTree>
    <p:extLst>
      <p:ext uri="{BB962C8B-B14F-4D97-AF65-F5344CB8AC3E}">
        <p14:creationId xmlns:p14="http://schemas.microsoft.com/office/powerpoint/2010/main" val="1689704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1E5E-2B96-42DD-8F9C-AF35608038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A95AE9-DC0B-446D-A521-D21DCABE2C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FA324E-219D-4CC6-A5C9-B8A47402A1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B788EE-6E59-4515-B26B-DA066850AF2A}"/>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6" name="Footer Placeholder 5">
            <a:extLst>
              <a:ext uri="{FF2B5EF4-FFF2-40B4-BE49-F238E27FC236}">
                <a16:creationId xmlns:a16="http://schemas.microsoft.com/office/drawing/2014/main" id="{0CF4BF76-9537-4A03-BB6E-32A712D5B8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8808F4-3C5C-4B4E-9673-585EA7EF8055}"/>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3932022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C425-F431-4CA4-8BAA-5D536D1E2D0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06D061-2603-49DB-B3FE-2CB30031B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D2C429-E638-4738-AF5E-99FBBE3749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7360E4A-B09C-4C0A-A7C8-1815DE05C9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2AD8EF-4889-48C8-B884-010973E1A7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2A1522-862D-4773-9A46-B36ADB6939CD}"/>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8" name="Footer Placeholder 7">
            <a:extLst>
              <a:ext uri="{FF2B5EF4-FFF2-40B4-BE49-F238E27FC236}">
                <a16:creationId xmlns:a16="http://schemas.microsoft.com/office/drawing/2014/main" id="{0DFF8787-5BB7-46CB-9665-10219DF81CE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B90DCF-6313-4964-852C-DF20241522BE}"/>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2481469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B269-DF37-4B8D-8B5C-E1332FCAE0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99F3DA-36DD-48AB-8521-74A704527C7D}"/>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4" name="Footer Placeholder 3">
            <a:extLst>
              <a:ext uri="{FF2B5EF4-FFF2-40B4-BE49-F238E27FC236}">
                <a16:creationId xmlns:a16="http://schemas.microsoft.com/office/drawing/2014/main" id="{29A587B3-1AC1-4967-B51F-75763F9DBFE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1837FE-C2CF-4F3D-8465-8CA776735B22}"/>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53322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21C60A-78F0-426E-A187-314E6D2F5C35}"/>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3" name="Footer Placeholder 2">
            <a:extLst>
              <a:ext uri="{FF2B5EF4-FFF2-40B4-BE49-F238E27FC236}">
                <a16:creationId xmlns:a16="http://schemas.microsoft.com/office/drawing/2014/main" id="{0E5FA84B-FE1C-4ADF-ACA5-D47F3DBE90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028A67-2390-47DB-9790-24482E54FC0D}"/>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127184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1A18-1053-4BA5-B09B-05C245B39D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6F25B3A-D8F2-4DE7-B68F-45AC735E91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06CCDF9-E3FD-4CC9-9682-5A4DA16D35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8AF2F4-7A59-48BF-8D53-02D5498ACD63}"/>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6" name="Footer Placeholder 5">
            <a:extLst>
              <a:ext uri="{FF2B5EF4-FFF2-40B4-BE49-F238E27FC236}">
                <a16:creationId xmlns:a16="http://schemas.microsoft.com/office/drawing/2014/main" id="{A1D29FCE-4557-4FD0-BF57-58D0150C54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A43B13-D9DF-42A8-A1DB-B27A0FA53ABD}"/>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1085256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8C62-28A3-4877-9FD2-0EA42B482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E1A2FE-92E2-4BE7-9F00-8114CB980D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CDA22FA-1EE5-4F9B-A24B-733FFB437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2C172-9F65-4CD5-A1F9-1356E8F4F4D6}"/>
              </a:ext>
            </a:extLst>
          </p:cNvPr>
          <p:cNvSpPr>
            <a:spLocks noGrp="1"/>
          </p:cNvSpPr>
          <p:nvPr>
            <p:ph type="dt" sz="half" idx="10"/>
          </p:nvPr>
        </p:nvSpPr>
        <p:spPr/>
        <p:txBody>
          <a:bodyPr/>
          <a:lstStyle/>
          <a:p>
            <a:fld id="{90D21ECB-AE99-4B39-B15F-7D6652D6E84B}" type="datetimeFigureOut">
              <a:rPr lang="en-IN" smtClean="0"/>
              <a:t>12-03-2022</a:t>
            </a:fld>
            <a:endParaRPr lang="en-IN"/>
          </a:p>
        </p:txBody>
      </p:sp>
      <p:sp>
        <p:nvSpPr>
          <p:cNvPr id="6" name="Footer Placeholder 5">
            <a:extLst>
              <a:ext uri="{FF2B5EF4-FFF2-40B4-BE49-F238E27FC236}">
                <a16:creationId xmlns:a16="http://schemas.microsoft.com/office/drawing/2014/main" id="{0040C5C1-2E33-40CA-AAE5-CFCD34256A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4ED2E6-946D-444B-BC81-29A7A43B254F}"/>
              </a:ext>
            </a:extLst>
          </p:cNvPr>
          <p:cNvSpPr>
            <a:spLocks noGrp="1"/>
          </p:cNvSpPr>
          <p:nvPr>
            <p:ph type="sldNum" sz="quarter" idx="12"/>
          </p:nvPr>
        </p:nvSpPr>
        <p:spPr/>
        <p:txBody>
          <a:bodyPr/>
          <a:lstStyle/>
          <a:p>
            <a:fld id="{8C5EA365-2025-4FED-B230-D66FF8CFE295}" type="slidenum">
              <a:rPr lang="en-IN" smtClean="0"/>
              <a:t>‹#›</a:t>
            </a:fld>
            <a:endParaRPr lang="en-IN"/>
          </a:p>
        </p:txBody>
      </p:sp>
    </p:spTree>
    <p:extLst>
      <p:ext uri="{BB962C8B-B14F-4D97-AF65-F5344CB8AC3E}">
        <p14:creationId xmlns:p14="http://schemas.microsoft.com/office/powerpoint/2010/main" val="2037740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ACFB2-6B50-4ED9-86BF-F2E5F73F5C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5274C6-CB1B-4983-9472-37AD6A0F13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61B6FE-BC12-4D29-AE46-35455CC2E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D21ECB-AE99-4B39-B15F-7D6652D6E84B}" type="datetimeFigureOut">
              <a:rPr lang="en-IN" smtClean="0"/>
              <a:t>12-03-2022</a:t>
            </a:fld>
            <a:endParaRPr lang="en-IN"/>
          </a:p>
        </p:txBody>
      </p:sp>
      <p:sp>
        <p:nvSpPr>
          <p:cNvPr id="5" name="Footer Placeholder 4">
            <a:extLst>
              <a:ext uri="{FF2B5EF4-FFF2-40B4-BE49-F238E27FC236}">
                <a16:creationId xmlns:a16="http://schemas.microsoft.com/office/drawing/2014/main" id="{C4A87625-8B5E-4711-B794-DF8A0B538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24807A-9384-41F6-9F9F-0FBA6E271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EA365-2025-4FED-B230-D66FF8CFE295}" type="slidenum">
              <a:rPr lang="en-IN" smtClean="0"/>
              <a:t>‹#›</a:t>
            </a:fld>
            <a:endParaRPr lang="en-IN"/>
          </a:p>
        </p:txBody>
      </p:sp>
    </p:spTree>
    <p:extLst>
      <p:ext uri="{BB962C8B-B14F-4D97-AF65-F5344CB8AC3E}">
        <p14:creationId xmlns:p14="http://schemas.microsoft.com/office/powerpoint/2010/main" val="3131024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44E72-1870-47B8-BC7F-73ED25DE6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41308C8-3EAB-419E-B869-C1B8FE2B1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BD7E5D-F748-4F9F-8E4E-14D90D1977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C938D0-272D-4431-950C-2FCEF5E6675A}" type="datetimeFigureOut">
              <a:rPr lang="en-CA" smtClean="0"/>
              <a:t>2022-03-12</a:t>
            </a:fld>
            <a:endParaRPr lang="en-CA"/>
          </a:p>
        </p:txBody>
      </p:sp>
      <p:sp>
        <p:nvSpPr>
          <p:cNvPr id="5" name="Footer Placeholder 4">
            <a:extLst>
              <a:ext uri="{FF2B5EF4-FFF2-40B4-BE49-F238E27FC236}">
                <a16:creationId xmlns:a16="http://schemas.microsoft.com/office/drawing/2014/main" id="{686BED70-990B-4DCB-AB22-20F601D680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4A4A2E6-5D27-492A-B817-823984D63A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16D81-2614-4F29-A552-66B086EAA4C1}" type="slidenum">
              <a:rPr lang="en-CA" smtClean="0"/>
              <a:t>‹#›</a:t>
            </a:fld>
            <a:endParaRPr lang="en-CA"/>
          </a:p>
        </p:txBody>
      </p:sp>
    </p:spTree>
    <p:extLst>
      <p:ext uri="{BB962C8B-B14F-4D97-AF65-F5344CB8AC3E}">
        <p14:creationId xmlns:p14="http://schemas.microsoft.com/office/powerpoint/2010/main" val="876025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6C4215-555F-434E-A96F-C7107BB3F1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6D96F4-E482-434A-BEB2-342C688C5F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AB050-6EFF-0A4E-AA15-BF521930B9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0FC5E2-575F-D841-BD32-21ACACC55A04}" type="datetimeFigureOut">
              <a:rPr lang="en-US" smtClean="0"/>
              <a:t>3/12/2022</a:t>
            </a:fld>
            <a:endParaRPr lang="en-US"/>
          </a:p>
        </p:txBody>
      </p:sp>
      <p:sp>
        <p:nvSpPr>
          <p:cNvPr id="5" name="Footer Placeholder 4">
            <a:extLst>
              <a:ext uri="{FF2B5EF4-FFF2-40B4-BE49-F238E27FC236}">
                <a16:creationId xmlns:a16="http://schemas.microsoft.com/office/drawing/2014/main" id="{CF42A59F-F27D-734B-8482-E422F44BB6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D1E03E-FAB9-5F44-938F-B8A86814C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F165CC-C6C2-A446-92FC-52B5DD2EA239}" type="slidenum">
              <a:rPr lang="en-US" smtClean="0"/>
              <a:t>‹#›</a:t>
            </a:fld>
            <a:endParaRPr lang="en-US"/>
          </a:p>
        </p:txBody>
      </p:sp>
    </p:spTree>
    <p:extLst>
      <p:ext uri="{BB962C8B-B14F-4D97-AF65-F5344CB8AC3E}">
        <p14:creationId xmlns:p14="http://schemas.microsoft.com/office/powerpoint/2010/main" val="40837363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medium.com/analytics-vidhya/major-crime-indicators-in-toronto-2019-dbbeaeb01d12" TargetMode="External"/><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6.pn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6.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8.jpe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globalnews.ca/news/5829962/toronto-safest-cities-index-2019/" TargetMode="External"/><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0.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Blank road sign">
            <a:extLst>
              <a:ext uri="{FF2B5EF4-FFF2-40B4-BE49-F238E27FC236}">
                <a16:creationId xmlns:a16="http://schemas.microsoft.com/office/drawing/2014/main" id="{198096D2-DD82-D2DE-ABA8-A6BBE2577893}"/>
              </a:ext>
            </a:extLst>
          </p:cNvPr>
          <p:cNvPicPr>
            <a:picLocks noChangeAspect="1"/>
          </p:cNvPicPr>
          <p:nvPr/>
        </p:nvPicPr>
        <p:blipFill rotWithShape="1">
          <a:blip r:embed="rId5"/>
          <a:srcRect l="14506" r="1120" b="-1"/>
          <a:stretch/>
        </p:blipFill>
        <p:spPr>
          <a:xfrm>
            <a:off x="3762478" y="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D10420-6B84-4F6A-B991-B8F3483C8C05}"/>
              </a:ext>
            </a:extLst>
          </p:cNvPr>
          <p:cNvSpPr>
            <a:spLocks noGrp="1"/>
          </p:cNvSpPr>
          <p:nvPr>
            <p:ph type="ctrTitle"/>
          </p:nvPr>
        </p:nvSpPr>
        <p:spPr>
          <a:xfrm>
            <a:off x="477981" y="1122363"/>
            <a:ext cx="4023360" cy="3204134"/>
          </a:xfrm>
        </p:spPr>
        <p:txBody>
          <a:bodyPr anchor="b">
            <a:normAutofit/>
          </a:bodyPr>
          <a:lstStyle/>
          <a:p>
            <a:pPr algn="l"/>
            <a:r>
              <a:rPr lang="en-US" sz="4800" dirty="0">
                <a:latin typeface="Trebuchet MS" panose="020B0603020202020204" pitchFamily="34" charset="0"/>
              </a:rPr>
              <a:t>BAN 140 Project Milestone 3</a:t>
            </a:r>
            <a:endParaRPr lang="en-IN" sz="4800" dirty="0">
              <a:latin typeface="Trebuchet MS" panose="020B0603020202020204" pitchFamily="34" charset="0"/>
            </a:endParaRPr>
          </a:p>
        </p:txBody>
      </p:sp>
      <p:sp>
        <p:nvSpPr>
          <p:cNvPr id="3" name="Subtitle 2">
            <a:extLst>
              <a:ext uri="{FF2B5EF4-FFF2-40B4-BE49-F238E27FC236}">
                <a16:creationId xmlns:a16="http://schemas.microsoft.com/office/drawing/2014/main" id="{D91AFD97-7855-4167-9ECD-3F2658C7E926}"/>
              </a:ext>
            </a:extLst>
          </p:cNvPr>
          <p:cNvSpPr>
            <a:spLocks noGrp="1"/>
          </p:cNvSpPr>
          <p:nvPr>
            <p:ph type="subTitle" idx="1"/>
          </p:nvPr>
        </p:nvSpPr>
        <p:spPr>
          <a:xfrm>
            <a:off x="8263816" y="1923411"/>
            <a:ext cx="3273427" cy="1505589"/>
          </a:xfrm>
        </p:spPr>
        <p:txBody>
          <a:bodyPr>
            <a:normAutofit fontScale="92500" lnSpcReduction="20000"/>
          </a:bodyPr>
          <a:lstStyle/>
          <a:p>
            <a:r>
              <a:rPr lang="en-US" sz="1600" b="1" dirty="0">
                <a:solidFill>
                  <a:schemeClr val="bg1"/>
                </a:solidFill>
                <a:latin typeface="Calibri" panose="020F0502020204030204" pitchFamily="34" charset="0"/>
                <a:cs typeface="Calibri" panose="020F0502020204030204" pitchFamily="34" charset="0"/>
              </a:rPr>
              <a:t>Group 3</a:t>
            </a:r>
            <a:r>
              <a:rPr lang="en-US" sz="1600" dirty="0">
                <a:solidFill>
                  <a:schemeClr val="bg1"/>
                </a:solidFill>
                <a:latin typeface="Calibri" panose="020F0502020204030204" pitchFamily="34" charset="0"/>
                <a:cs typeface="Calibri" panose="020F0502020204030204" pitchFamily="34" charset="0"/>
              </a:rPr>
              <a:t> </a:t>
            </a:r>
          </a:p>
          <a:p>
            <a:r>
              <a:rPr lang="en-US" sz="1600" dirty="0" err="1">
                <a:solidFill>
                  <a:schemeClr val="bg1"/>
                </a:solidFill>
                <a:latin typeface="Calibri" panose="020F0502020204030204" pitchFamily="34" charset="0"/>
                <a:cs typeface="Calibri" panose="020F0502020204030204" pitchFamily="34" charset="0"/>
              </a:rPr>
              <a:t>Chahat</a:t>
            </a:r>
            <a:r>
              <a:rPr lang="en-US" sz="1600" dirty="0">
                <a:solidFill>
                  <a:schemeClr val="bg1"/>
                </a:solidFill>
                <a:latin typeface="Calibri" panose="020F0502020204030204" pitchFamily="34" charset="0"/>
                <a:cs typeface="Calibri" panose="020F0502020204030204" pitchFamily="34" charset="0"/>
              </a:rPr>
              <a:t> Kaur Chhabra</a:t>
            </a:r>
          </a:p>
          <a:p>
            <a:r>
              <a:rPr lang="en-US" sz="1600" dirty="0">
                <a:solidFill>
                  <a:schemeClr val="bg1"/>
                </a:solidFill>
                <a:latin typeface="Calibri" panose="020F0502020204030204" pitchFamily="34" charset="0"/>
                <a:cs typeface="Calibri" panose="020F0502020204030204" pitchFamily="34" charset="0"/>
              </a:rPr>
              <a:t>Kajal </a:t>
            </a:r>
            <a:r>
              <a:rPr lang="en-US" sz="1600" dirty="0" err="1">
                <a:solidFill>
                  <a:schemeClr val="bg1"/>
                </a:solidFill>
                <a:latin typeface="Calibri" panose="020F0502020204030204" pitchFamily="34" charset="0"/>
                <a:cs typeface="Calibri" panose="020F0502020204030204" pitchFamily="34" charset="0"/>
              </a:rPr>
              <a:t>Rajan</a:t>
            </a:r>
            <a:endParaRPr lang="en-US" sz="1600" dirty="0">
              <a:solidFill>
                <a:schemeClr val="bg1"/>
              </a:solidFill>
              <a:latin typeface="Calibri" panose="020F0502020204030204" pitchFamily="34" charset="0"/>
              <a:cs typeface="Calibri" panose="020F0502020204030204" pitchFamily="34" charset="0"/>
            </a:endParaRPr>
          </a:p>
          <a:p>
            <a:r>
              <a:rPr lang="en-CA" sz="1600" dirty="0">
                <a:solidFill>
                  <a:schemeClr val="bg1"/>
                </a:solidFill>
                <a:latin typeface="Calibri" panose="020F0502020204030204" pitchFamily="34" charset="0"/>
                <a:cs typeface="Calibri" panose="020F0502020204030204" pitchFamily="34" charset="0"/>
              </a:rPr>
              <a:t>Mahesh Kumar </a:t>
            </a:r>
            <a:r>
              <a:rPr lang="en-CA" sz="1600" dirty="0" err="1">
                <a:solidFill>
                  <a:schemeClr val="bg1"/>
                </a:solidFill>
                <a:latin typeface="Calibri" panose="020F0502020204030204" pitchFamily="34" charset="0"/>
                <a:cs typeface="Calibri" panose="020F0502020204030204" pitchFamily="34" charset="0"/>
              </a:rPr>
              <a:t>Amda</a:t>
            </a:r>
            <a:endParaRPr lang="en-CA" sz="1600" dirty="0">
              <a:solidFill>
                <a:schemeClr val="bg1"/>
              </a:solidFill>
              <a:latin typeface="Calibri" panose="020F0502020204030204" pitchFamily="34" charset="0"/>
              <a:cs typeface="Calibri" panose="020F0502020204030204" pitchFamily="34" charset="0"/>
            </a:endParaRPr>
          </a:p>
          <a:p>
            <a:r>
              <a:rPr lang="en-CA" sz="1600" dirty="0">
                <a:solidFill>
                  <a:schemeClr val="bg1"/>
                </a:solidFill>
                <a:latin typeface="Calibri" panose="020F0502020204030204" pitchFamily="34" charset="0"/>
                <a:cs typeface="Calibri" panose="020F0502020204030204" pitchFamily="34" charset="0"/>
              </a:rPr>
              <a:t>Amandeep Singh </a:t>
            </a:r>
            <a:r>
              <a:rPr lang="en-CA" sz="1600" dirty="0" err="1">
                <a:solidFill>
                  <a:schemeClr val="bg1"/>
                </a:solidFill>
                <a:latin typeface="Calibri" panose="020F0502020204030204" pitchFamily="34" charset="0"/>
                <a:cs typeface="Calibri" panose="020F0502020204030204" pitchFamily="34" charset="0"/>
              </a:rPr>
              <a:t>Saluja</a:t>
            </a:r>
            <a:r>
              <a:rPr lang="en-US" sz="1600" dirty="0">
                <a:solidFill>
                  <a:schemeClr val="bg1"/>
                </a:solidFill>
                <a:latin typeface="Calibri" panose="020F0502020204030204" pitchFamily="34" charset="0"/>
                <a:cs typeface="Calibri" panose="020F0502020204030204" pitchFamily="34" charset="0"/>
              </a:rPr>
              <a:t> </a:t>
            </a:r>
            <a:endParaRPr lang="en-IN" sz="1600" dirty="0">
              <a:solidFill>
                <a:schemeClr val="bg1"/>
              </a:solidFill>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Audio 3">
            <a:hlinkClick r:id="" action="ppaction://media"/>
            <a:extLst>
              <a:ext uri="{FF2B5EF4-FFF2-40B4-BE49-F238E27FC236}">
                <a16:creationId xmlns:a16="http://schemas.microsoft.com/office/drawing/2014/main" id="{CB0443D7-5A4C-4E99-BE38-95D28DEC3B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086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3640"/>
    </mc:Choice>
    <mc:Fallback>
      <p:transition spd="slow" advTm="2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2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with low confidence">
            <a:extLst>
              <a:ext uri="{FF2B5EF4-FFF2-40B4-BE49-F238E27FC236}">
                <a16:creationId xmlns:a16="http://schemas.microsoft.com/office/drawing/2014/main" id="{A9E51F06-9B26-8946-B728-6A24BB66C729}"/>
              </a:ext>
            </a:extLst>
          </p:cNvPr>
          <p:cNvPicPr>
            <a:picLocks noGrp="1" noChangeAspect="1"/>
          </p:cNvPicPr>
          <p:nvPr>
            <p:ph idx="1"/>
          </p:nvPr>
        </p:nvPicPr>
        <p:blipFill>
          <a:blip r:embed="rId5"/>
          <a:stretch>
            <a:fillRect/>
          </a:stretch>
        </p:blipFill>
        <p:spPr>
          <a:xfrm>
            <a:off x="1065377" y="285750"/>
            <a:ext cx="9078748" cy="6229304"/>
          </a:xfrm>
        </p:spPr>
      </p:pic>
      <p:sp>
        <p:nvSpPr>
          <p:cNvPr id="7" name="TextBox 6">
            <a:extLst>
              <a:ext uri="{FF2B5EF4-FFF2-40B4-BE49-F238E27FC236}">
                <a16:creationId xmlns:a16="http://schemas.microsoft.com/office/drawing/2014/main" id="{8791B3EA-EAD6-494A-B654-50ADACE671A4}"/>
              </a:ext>
            </a:extLst>
          </p:cNvPr>
          <p:cNvSpPr txBox="1"/>
          <p:nvPr/>
        </p:nvSpPr>
        <p:spPr>
          <a:xfrm>
            <a:off x="232358" y="6488668"/>
            <a:ext cx="956478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https://medium.com/analytics-vidhya/major-crime-indicators-in-toronto-2019-dbbeaeb01d12</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Audio 11">
            <a:hlinkClick r:id="" action="ppaction://media"/>
            <a:extLst>
              <a:ext uri="{FF2B5EF4-FFF2-40B4-BE49-F238E27FC236}">
                <a16:creationId xmlns:a16="http://schemas.microsoft.com/office/drawing/2014/main" id="{7375326F-DD02-3F45-9FFD-FF17719D38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67344084"/>
      </p:ext>
    </p:extLst>
  </p:cSld>
  <p:clrMapOvr>
    <a:masterClrMapping/>
  </p:clrMapOvr>
  <mc:AlternateContent xmlns:mc="http://schemas.openxmlformats.org/markup-compatibility/2006" xmlns:p14="http://schemas.microsoft.com/office/powerpoint/2010/main">
    <mc:Choice Requires="p14">
      <p:transition spd="slow" p14:dur="2000" advTm="17334"/>
    </mc:Choice>
    <mc:Fallback xmlns="">
      <p:transition spd="slow" advTm="17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20AFC8-39FF-45AC-A775-F20C16D49BA6}"/>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3. Crimes by Premise Type</a:t>
            </a:r>
          </a:p>
        </p:txBody>
      </p:sp>
      <p:pic>
        <p:nvPicPr>
          <p:cNvPr id="25" name="Content Placeholder 24" descr="Chart, bar chart&#10;&#10;Description automatically generated">
            <a:extLst>
              <a:ext uri="{FF2B5EF4-FFF2-40B4-BE49-F238E27FC236}">
                <a16:creationId xmlns:a16="http://schemas.microsoft.com/office/drawing/2014/main" id="{D9DAA5E4-9E36-4803-80DB-15F8D1BCCE68}"/>
              </a:ext>
            </a:extLst>
          </p:cNvPr>
          <p:cNvPicPr>
            <a:picLocks noGrp="1" noChangeAspect="1"/>
          </p:cNvPicPr>
          <p:nvPr>
            <p:ph idx="1"/>
          </p:nvPr>
        </p:nvPicPr>
        <p:blipFill>
          <a:blip r:embed="rId4"/>
          <a:stretch>
            <a:fillRect/>
          </a:stretch>
        </p:blipFill>
        <p:spPr>
          <a:xfrm>
            <a:off x="7071423" y="457199"/>
            <a:ext cx="3657474" cy="5899152"/>
          </a:xfrm>
          <a:prstGeom prst="rect">
            <a:avLst/>
          </a:prstGeom>
        </p:spPr>
      </p:pic>
      <p:sp>
        <p:nvSpPr>
          <p:cNvPr id="29" name="TextBox 28">
            <a:extLst>
              <a:ext uri="{FF2B5EF4-FFF2-40B4-BE49-F238E27FC236}">
                <a16:creationId xmlns:a16="http://schemas.microsoft.com/office/drawing/2014/main" id="{7A19E068-7F25-4E86-A5E5-06FEF5BB7786}"/>
              </a:ext>
            </a:extLst>
          </p:cNvPr>
          <p:cNvSpPr txBox="1"/>
          <p:nvPr/>
        </p:nvSpPr>
        <p:spPr>
          <a:xfrm>
            <a:off x="765051" y="2286000"/>
            <a:ext cx="3384000" cy="3844800"/>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p:txBody>
      </p:sp>
      <p:pic>
        <p:nvPicPr>
          <p:cNvPr id="10" name="Audio 9">
            <a:hlinkClick r:id="" action="ppaction://media"/>
            <a:extLst>
              <a:ext uri="{FF2B5EF4-FFF2-40B4-BE49-F238E27FC236}">
                <a16:creationId xmlns:a16="http://schemas.microsoft.com/office/drawing/2014/main" id="{223F5C4D-50B5-4F70-9E02-E74AFD1508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99264811"/>
      </p:ext>
    </p:extLst>
  </p:cSld>
  <p:clrMapOvr>
    <a:masterClrMapping/>
  </p:clrMapOvr>
  <mc:AlternateContent xmlns:mc="http://schemas.openxmlformats.org/markup-compatibility/2006" xmlns:p14="http://schemas.microsoft.com/office/powerpoint/2010/main">
    <mc:Choice Requires="p14">
      <p:transition spd="slow" p14:dur="2000" advTm="21216"/>
    </mc:Choice>
    <mc:Fallback xmlns="">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1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0" name="Group 18">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2" name="Oval 19">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21">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Oval 23">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24">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 name="Rectangle 2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F506DBE-D471-46A4-AA97-51954158C9F7}"/>
              </a:ext>
            </a:extLst>
          </p:cNvPr>
          <p:cNvPicPr>
            <a:picLocks noChangeAspect="1"/>
          </p:cNvPicPr>
          <p:nvPr/>
        </p:nvPicPr>
        <p:blipFill rotWithShape="1">
          <a:blip r:embed="rId5">
            <a:extLst>
              <a:ext uri="{28A0092B-C50C-407E-A947-70E740481C1C}">
                <a14:useLocalDpi xmlns:a14="http://schemas.microsoft.com/office/drawing/2010/main" val="0"/>
              </a:ext>
            </a:extLst>
          </a:blip>
          <a:srcRect t="19337" r="1" b="23183"/>
          <a:stretch/>
        </p:blipFill>
        <p:spPr>
          <a:xfrm>
            <a:off x="626590" y="317578"/>
            <a:ext cx="10851111" cy="3508437"/>
          </a:xfrm>
          <a:prstGeom prst="rect">
            <a:avLst/>
          </a:prstGeom>
        </p:spPr>
      </p:pic>
      <p:grpSp>
        <p:nvGrpSpPr>
          <p:cNvPr id="35" name="Group 34">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6" name="Straight Connector 35">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4" name="Straight Connector 4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8C090A9-FFAB-42CD-9281-2DBBD0929C1E}"/>
              </a:ext>
            </a:extLst>
          </p:cNvPr>
          <p:cNvSpPr>
            <a:spLocks noGrp="1"/>
          </p:cNvSpPr>
          <p:nvPr>
            <p:ph type="title"/>
          </p:nvPr>
        </p:nvSpPr>
        <p:spPr>
          <a:xfrm>
            <a:off x="630936" y="4018137"/>
            <a:ext cx="4569060" cy="2129586"/>
          </a:xfrm>
          <a:noFill/>
        </p:spPr>
        <p:txBody>
          <a:bodyPr anchor="t">
            <a:normAutofit/>
          </a:bodyPr>
          <a:lstStyle/>
          <a:p>
            <a:r>
              <a:rPr lang="en-US" sz="4800" kern="1200" dirty="0">
                <a:solidFill>
                  <a:schemeClr val="bg1"/>
                </a:solidFill>
                <a:latin typeface="+mj-lt"/>
                <a:ea typeface="+mj-ea"/>
                <a:cs typeface="+mj-cs"/>
              </a:rPr>
              <a:t>Crime by Premise Type</a:t>
            </a:r>
            <a:endParaRPr lang="en-CA" sz="4800" dirty="0">
              <a:solidFill>
                <a:schemeClr val="bg1"/>
              </a:solidFill>
            </a:endParaRPr>
          </a:p>
        </p:txBody>
      </p:sp>
      <p:sp>
        <p:nvSpPr>
          <p:cNvPr id="3" name="Content Placeholder 2">
            <a:extLst>
              <a:ext uri="{FF2B5EF4-FFF2-40B4-BE49-F238E27FC236}">
                <a16:creationId xmlns:a16="http://schemas.microsoft.com/office/drawing/2014/main" id="{D3F1EF9D-B92C-4934-90ED-F440DC1C3092}"/>
              </a:ext>
            </a:extLst>
          </p:cNvPr>
          <p:cNvSpPr>
            <a:spLocks noGrp="1"/>
          </p:cNvSpPr>
          <p:nvPr>
            <p:ph idx="1"/>
          </p:nvPr>
        </p:nvSpPr>
        <p:spPr>
          <a:xfrm>
            <a:off x="5486080" y="4018143"/>
            <a:ext cx="5674105" cy="2129599"/>
          </a:xfrm>
          <a:noFill/>
        </p:spPr>
        <p:txBody>
          <a:bodyPr anchor="t">
            <a:normAutofit/>
          </a:bodyPr>
          <a:lstStyle/>
          <a:p>
            <a:pPr marL="285750" indent="-228600">
              <a:spcAft>
                <a:spcPts val="600"/>
              </a:spcAft>
              <a:buFont typeface="Arial" panose="020B0604020202020204" pitchFamily="34" charset="0"/>
              <a:buChar char="•"/>
            </a:pPr>
            <a:r>
              <a:rPr lang="en-US" sz="1700">
                <a:solidFill>
                  <a:schemeClr val="bg1"/>
                </a:solidFill>
              </a:rPr>
              <a:t>The bar chart shows the total number of major crime indicators versus the type of premises where they occur.</a:t>
            </a:r>
          </a:p>
          <a:p>
            <a:pPr marL="285750" indent="-228600">
              <a:spcAft>
                <a:spcPts val="600"/>
              </a:spcAft>
              <a:buFont typeface="Arial" panose="020B0604020202020204" pitchFamily="34" charset="0"/>
              <a:buChar char="•"/>
            </a:pPr>
            <a:r>
              <a:rPr lang="en-US" sz="1700">
                <a:solidFill>
                  <a:schemeClr val="bg1"/>
                </a:solidFill>
              </a:rPr>
              <a:t>The data has been sorted in ascending order.</a:t>
            </a:r>
          </a:p>
          <a:p>
            <a:pPr marL="285750" indent="-228600">
              <a:spcAft>
                <a:spcPts val="600"/>
              </a:spcAft>
              <a:buFont typeface="Arial" panose="020B0604020202020204" pitchFamily="34" charset="0"/>
              <a:buChar char="•"/>
            </a:pPr>
            <a:r>
              <a:rPr lang="en-US" sz="1700">
                <a:solidFill>
                  <a:schemeClr val="bg1"/>
                </a:solidFill>
              </a:rPr>
              <a:t>The maximum number of crimes occurs outside.</a:t>
            </a:r>
          </a:p>
          <a:p>
            <a:pPr marL="285750" indent="-228600">
              <a:spcAft>
                <a:spcPts val="600"/>
              </a:spcAft>
              <a:buFont typeface="Arial" panose="020B0604020202020204" pitchFamily="34" charset="0"/>
              <a:buChar char="•"/>
            </a:pPr>
            <a:r>
              <a:rPr lang="en-US" sz="1700">
                <a:solidFill>
                  <a:schemeClr val="bg1"/>
                </a:solidFill>
              </a:rPr>
              <a:t>The least number of crimes occur on educational premises</a:t>
            </a:r>
          </a:p>
          <a:p>
            <a:endParaRPr lang="en-CA" sz="1700">
              <a:solidFill>
                <a:schemeClr val="bg1"/>
              </a:solidFill>
            </a:endParaRPr>
          </a:p>
        </p:txBody>
      </p:sp>
      <p:pic>
        <p:nvPicPr>
          <p:cNvPr id="16" name="Audio 15">
            <a:hlinkClick r:id="" action="ppaction://media"/>
            <a:extLst>
              <a:ext uri="{FF2B5EF4-FFF2-40B4-BE49-F238E27FC236}">
                <a16:creationId xmlns:a16="http://schemas.microsoft.com/office/drawing/2014/main" id="{998B13A0-8607-43DC-9950-E810D61970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397202027"/>
      </p:ext>
    </p:extLst>
  </p:cSld>
  <p:clrMapOvr>
    <a:masterClrMapping/>
  </p:clrMapOvr>
  <mc:AlternateContent xmlns:mc="http://schemas.openxmlformats.org/markup-compatibility/2006" xmlns:p14="http://schemas.microsoft.com/office/powerpoint/2010/main">
    <mc:Choice Requires="p14">
      <p:transition spd="slow" p14:dur="2000" advTm="16287"/>
    </mc:Choice>
    <mc:Fallback xmlns="">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C7AA9F-968D-4556-B523-EB61F026DB10}"/>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r"/>
            <a:r>
              <a:rPr lang="en-US" sz="4000" kern="1200" dirty="0">
                <a:solidFill>
                  <a:srgbClr val="FFFFFF"/>
                </a:solidFill>
                <a:latin typeface="+mj-lt"/>
                <a:ea typeface="+mj-ea"/>
                <a:cs typeface="+mj-cs"/>
              </a:rPr>
              <a:t>4. Crimes by Reported month</a:t>
            </a:r>
          </a:p>
        </p:txBody>
      </p:sp>
      <p:pic>
        <p:nvPicPr>
          <p:cNvPr id="5" name="Content Placeholder 4">
            <a:extLst>
              <a:ext uri="{FF2B5EF4-FFF2-40B4-BE49-F238E27FC236}">
                <a16:creationId xmlns:a16="http://schemas.microsoft.com/office/drawing/2014/main" id="{D28BB5AE-EFEF-4B96-B2D5-A1F470E9420C}"/>
              </a:ext>
            </a:extLst>
          </p:cNvPr>
          <p:cNvPicPr>
            <a:picLocks noGrp="1" noChangeAspect="1"/>
          </p:cNvPicPr>
          <p:nvPr>
            <p:ph idx="1"/>
          </p:nvPr>
        </p:nvPicPr>
        <p:blipFill>
          <a:blip r:embed="rId4"/>
          <a:stretch>
            <a:fillRect/>
          </a:stretch>
        </p:blipFill>
        <p:spPr>
          <a:xfrm>
            <a:off x="5160915" y="467208"/>
            <a:ext cx="5908774" cy="5923584"/>
          </a:xfrm>
          <a:prstGeom prst="rect">
            <a:avLst/>
          </a:prstGeom>
        </p:spPr>
      </p:pic>
      <p:sp>
        <p:nvSpPr>
          <p:cNvPr id="6" name="TextBox 5">
            <a:extLst>
              <a:ext uri="{FF2B5EF4-FFF2-40B4-BE49-F238E27FC236}">
                <a16:creationId xmlns:a16="http://schemas.microsoft.com/office/drawing/2014/main" id="{460872CA-5CA7-46D3-88E5-427BC3725490}"/>
              </a:ext>
            </a:extLst>
          </p:cNvPr>
          <p:cNvSpPr txBox="1"/>
          <p:nvPr/>
        </p:nvSpPr>
        <p:spPr>
          <a:xfrm>
            <a:off x="765051" y="2286000"/>
            <a:ext cx="3384000" cy="3844800"/>
          </a:xfrm>
          <a:prstGeom prst="rect">
            <a:avLst/>
          </a:prstGeom>
        </p:spPr>
        <p:txBody>
          <a:bodyPr vert="horz" lIns="91440" tIns="45720" rIns="91440" bIns="45720" rtlCol="0">
            <a:normAutofit/>
          </a:bodyPr>
          <a:lstStyle/>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17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alpha val="60000"/>
                </a:prstClr>
              </a:solidFill>
              <a:effectLst/>
              <a:uLnTx/>
              <a:uFillTx/>
              <a:latin typeface="Calibri" panose="020F0502020204030204"/>
              <a:ea typeface="+mn-ea"/>
              <a:cs typeface="+mn-cs"/>
            </a:endParaRPr>
          </a:p>
        </p:txBody>
      </p:sp>
      <p:pic>
        <p:nvPicPr>
          <p:cNvPr id="9" name="Audio 8">
            <a:hlinkClick r:id="" action="ppaction://media"/>
            <a:extLst>
              <a:ext uri="{FF2B5EF4-FFF2-40B4-BE49-F238E27FC236}">
                <a16:creationId xmlns:a16="http://schemas.microsoft.com/office/drawing/2014/main" id="{68E7372B-5DFD-4072-AEAE-B149CA00B7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26632300"/>
      </p:ext>
    </p:extLst>
  </p:cSld>
  <p:clrMapOvr>
    <a:masterClrMapping/>
  </p:clrMapOvr>
  <mc:AlternateContent xmlns:mc="http://schemas.openxmlformats.org/markup-compatibility/2006" xmlns:p14="http://schemas.microsoft.com/office/powerpoint/2010/main">
    <mc:Choice Requires="p14">
      <p:transition spd="slow" p14:dur="2000" advTm="12085"/>
    </mc:Choice>
    <mc:Fallback xmlns="">
      <p:transition spd="slow" advTm="1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3641-406F-406B-A9FB-DDA8EDB97D4B}"/>
              </a:ext>
            </a:extLst>
          </p:cNvPr>
          <p:cNvSpPr>
            <a:spLocks noGrp="1"/>
          </p:cNvSpPr>
          <p:nvPr>
            <p:ph type="title"/>
          </p:nvPr>
        </p:nvSpPr>
        <p:spPr>
          <a:xfrm>
            <a:off x="838200" y="365126"/>
            <a:ext cx="5340605" cy="1146176"/>
          </a:xfrm>
        </p:spPr>
        <p:txBody>
          <a:bodyPr>
            <a:normAutofit/>
          </a:bodyPr>
          <a:lstStyle/>
          <a:p>
            <a:r>
              <a:rPr lang="en-US" sz="3700" kern="1200">
                <a:latin typeface="+mj-lt"/>
                <a:ea typeface="+mj-ea"/>
                <a:cs typeface="+mj-cs"/>
              </a:rPr>
              <a:t>Crime by Reported month</a:t>
            </a:r>
            <a:endParaRPr lang="en-CA" sz="3700"/>
          </a:p>
        </p:txBody>
      </p:sp>
      <p:sp>
        <p:nvSpPr>
          <p:cNvPr id="94" name="Freeform: Shape 82">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84">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86">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Content Placeholder 2">
            <a:extLst>
              <a:ext uri="{FF2B5EF4-FFF2-40B4-BE49-F238E27FC236}">
                <a16:creationId xmlns:a16="http://schemas.microsoft.com/office/drawing/2014/main" id="{B0E3D6E8-5DE8-4011-B9D4-8D0B5D124613}"/>
              </a:ext>
            </a:extLst>
          </p:cNvPr>
          <p:cNvSpPr>
            <a:spLocks noGrp="1"/>
          </p:cNvSpPr>
          <p:nvPr>
            <p:ph idx="1"/>
          </p:nvPr>
        </p:nvSpPr>
        <p:spPr>
          <a:xfrm>
            <a:off x="838200" y="2173288"/>
            <a:ext cx="3603171" cy="3639684"/>
          </a:xfrm>
        </p:spPr>
        <p:txBody>
          <a:bodyPr anchor="ctr">
            <a:normAutofit/>
          </a:bodyPr>
          <a:lstStyle/>
          <a:p>
            <a:pPr marL="285750" indent="-228600">
              <a:spcAft>
                <a:spcPts val="600"/>
              </a:spcAft>
              <a:buFont typeface="Arial" panose="020B0604020202020204" pitchFamily="34" charset="0"/>
              <a:buChar char="•"/>
            </a:pPr>
            <a:r>
              <a:rPr lang="en-US" sz="1700">
                <a:solidFill>
                  <a:srgbClr val="FFFFFF"/>
                </a:solidFill>
              </a:rPr>
              <a:t>The chart shows the total number of crimes that occur in different months of the year</a:t>
            </a:r>
          </a:p>
          <a:p>
            <a:pPr marL="285750" indent="-228600">
              <a:spcAft>
                <a:spcPts val="600"/>
              </a:spcAft>
              <a:buFont typeface="Arial" panose="020B0604020202020204" pitchFamily="34" charset="0"/>
              <a:buChar char="•"/>
            </a:pPr>
            <a:r>
              <a:rPr lang="en-US" sz="1700">
                <a:solidFill>
                  <a:srgbClr val="FFFFFF"/>
                </a:solidFill>
              </a:rPr>
              <a:t>The months have been arranged in ascending order based on the total count of major crime indicators.</a:t>
            </a:r>
          </a:p>
          <a:p>
            <a:pPr marL="285750" indent="-228600">
              <a:spcAft>
                <a:spcPts val="600"/>
              </a:spcAft>
              <a:buFont typeface="Arial" panose="020B0604020202020204" pitchFamily="34" charset="0"/>
              <a:buChar char="•"/>
            </a:pPr>
            <a:r>
              <a:rPr lang="en-US" sz="1700">
                <a:solidFill>
                  <a:srgbClr val="FFFFFF"/>
                </a:solidFill>
              </a:rPr>
              <a:t>The maximum number of crimes are reported in the month of May</a:t>
            </a:r>
          </a:p>
          <a:p>
            <a:pPr marL="285750" indent="-228600">
              <a:spcAft>
                <a:spcPts val="600"/>
              </a:spcAft>
              <a:buFont typeface="Arial" panose="020B0604020202020204" pitchFamily="34" charset="0"/>
              <a:buChar char="•"/>
            </a:pPr>
            <a:r>
              <a:rPr lang="en-US" sz="1700">
                <a:solidFill>
                  <a:srgbClr val="FFFFFF"/>
                </a:solidFill>
              </a:rPr>
              <a:t>The least number of crimes are reported in the month of December.</a:t>
            </a:r>
          </a:p>
          <a:p>
            <a:endParaRPr lang="en-CA" sz="1700">
              <a:solidFill>
                <a:srgbClr val="FFFFFF"/>
              </a:solidFill>
            </a:endParaRPr>
          </a:p>
        </p:txBody>
      </p:sp>
      <p:pic>
        <p:nvPicPr>
          <p:cNvPr id="9" name="Picture 8" descr="A picture containing text, bottle&#10;&#10;Description automatically generated">
            <a:extLst>
              <a:ext uri="{FF2B5EF4-FFF2-40B4-BE49-F238E27FC236}">
                <a16:creationId xmlns:a16="http://schemas.microsoft.com/office/drawing/2014/main" id="{593AA083-7B53-4617-A9D7-ADC63455A8AB}"/>
              </a:ext>
            </a:extLst>
          </p:cNvPr>
          <p:cNvPicPr>
            <a:picLocks noChangeAspect="1"/>
          </p:cNvPicPr>
          <p:nvPr/>
        </p:nvPicPr>
        <p:blipFill rotWithShape="1">
          <a:blip r:embed="rId4">
            <a:extLst>
              <a:ext uri="{28A0092B-C50C-407E-A947-70E740481C1C}">
                <a14:useLocalDpi xmlns:a14="http://schemas.microsoft.com/office/drawing/2010/main" val="0"/>
              </a:ext>
            </a:extLst>
          </a:blip>
          <a:srcRect r="6666"/>
          <a:stretch/>
        </p:blipFill>
        <p:spPr>
          <a:xfrm>
            <a:off x="6183088" y="2720872"/>
            <a:ext cx="5170711" cy="2908504"/>
          </a:xfrm>
          <a:custGeom>
            <a:avLst/>
            <a:gdLst/>
            <a:ahLst/>
            <a:cxnLst/>
            <a:rect l="l" t="t" r="r" b="b"/>
            <a:pathLst>
              <a:path w="4636009" h="5032375">
                <a:moveTo>
                  <a:pt x="0" y="0"/>
                </a:moveTo>
                <a:lnTo>
                  <a:pt x="4636009" y="0"/>
                </a:lnTo>
                <a:lnTo>
                  <a:pt x="4636009" y="5032375"/>
                </a:lnTo>
                <a:lnTo>
                  <a:pt x="0" y="5032375"/>
                </a:lnTo>
                <a:close/>
              </a:path>
            </a:pathLst>
          </a:custGeom>
        </p:spPr>
      </p:pic>
      <p:pic>
        <p:nvPicPr>
          <p:cNvPr id="11" name="Audio 10">
            <a:hlinkClick r:id="" action="ppaction://media"/>
            <a:extLst>
              <a:ext uri="{FF2B5EF4-FFF2-40B4-BE49-F238E27FC236}">
                <a16:creationId xmlns:a16="http://schemas.microsoft.com/office/drawing/2014/main" id="{0E953D9B-23F6-4729-B763-8197620329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8502474"/>
      </p:ext>
    </p:extLst>
  </p:cSld>
  <p:clrMapOvr>
    <a:masterClrMapping/>
  </p:clrMapOvr>
  <mc:AlternateContent xmlns:mc="http://schemas.openxmlformats.org/markup-compatibility/2006" xmlns:p14="http://schemas.microsoft.com/office/powerpoint/2010/main">
    <mc:Choice Requires="p14">
      <p:transition spd="slow" p14:dur="2000" advTm="22718"/>
    </mc:Choice>
    <mc:Fallback xmlns="">
      <p:transition spd="slow" advTm="22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7">
            <a:extLst>
              <a:ext uri="{FF2B5EF4-FFF2-40B4-BE49-F238E27FC236}">
                <a16:creationId xmlns:a16="http://schemas.microsoft.com/office/drawing/2014/main" id="{25A1140B-8858-8FA3-0290-1A3F713CC216}"/>
              </a:ext>
            </a:extLst>
          </p:cNvPr>
          <p:cNvPicPr>
            <a:picLocks noChangeAspect="1"/>
          </p:cNvPicPr>
          <p:nvPr/>
        </p:nvPicPr>
        <p:blipFill rotWithShape="1">
          <a:blip r:embed="rId4">
            <a:alphaModFix amt="35000"/>
          </a:blip>
          <a:src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FFF9E543-B0EB-1246-8856-06D75635F87C}"/>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rPr>
              <a:t>Recorded crimes have been increasing at a constant pace across Toronto from 2014.</a:t>
            </a:r>
          </a:p>
        </p:txBody>
      </p:sp>
      <p:cxnSp>
        <p:nvCxnSpPr>
          <p:cNvPr id="18"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8393F891-84D6-534C-879B-20E9A439C189}"/>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endParaRPr lang="en-US" sz="2000">
              <a:solidFill>
                <a:srgbClr val="FFFFFF"/>
              </a:solidFill>
            </a:endParaRPr>
          </a:p>
          <a:p>
            <a:pPr indent="-228600">
              <a:buFont typeface="Arial" panose="020B0604020202020204" pitchFamily="34" charset="0"/>
              <a:buChar char="•"/>
            </a:pPr>
            <a:r>
              <a:rPr lang="en-US" sz="2000">
                <a:solidFill>
                  <a:srgbClr val="FFFFFF"/>
                </a:solidFill>
              </a:rPr>
              <a:t>Crimes reported have been increasing at a rate of ~2% YoY with the peak touching in 2019 and then dropping sharply in 2020.</a:t>
            </a:r>
          </a:p>
          <a:p>
            <a:pPr indent="-228600">
              <a:buFont typeface="Arial" panose="020B0604020202020204" pitchFamily="34" charset="0"/>
              <a:buChar char="•"/>
            </a:pPr>
            <a:endParaRPr lang="en-US" sz="2000">
              <a:solidFill>
                <a:srgbClr val="FFFFFF"/>
              </a:solidFill>
            </a:endParaRPr>
          </a:p>
          <a:p>
            <a:pPr indent="-228600">
              <a:buFont typeface="Arial" panose="020B0604020202020204" pitchFamily="34" charset="0"/>
              <a:buChar char="•"/>
            </a:pPr>
            <a:r>
              <a:rPr lang="en-US" sz="2000">
                <a:solidFill>
                  <a:srgbClr val="FFFFFF"/>
                </a:solidFill>
              </a:rPr>
              <a:t>Imposed lockdowns and other extreme measures could have contributed to the decrease in crimes reported in 2020.</a:t>
            </a:r>
          </a:p>
        </p:txBody>
      </p:sp>
      <p:pic>
        <p:nvPicPr>
          <p:cNvPr id="2" name="Audio Recording Mar 11, 2022 at 9:52:27 PM" descr="Audio Recording Mar 11, 2022 at 9:52:27 PM">
            <a:hlinkClick r:id="" action="ppaction://media"/>
            <a:extLst>
              <a:ext uri="{FF2B5EF4-FFF2-40B4-BE49-F238E27FC236}">
                <a16:creationId xmlns:a16="http://schemas.microsoft.com/office/drawing/2014/main" id="{F8395045-ED6E-254D-963F-D50A039016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5670" y="5792138"/>
            <a:ext cx="812800" cy="812800"/>
          </a:xfrm>
          <a:prstGeom prst="rect">
            <a:avLst/>
          </a:prstGeom>
        </p:spPr>
      </p:pic>
    </p:spTree>
    <p:extLst>
      <p:ext uri="{BB962C8B-B14F-4D97-AF65-F5344CB8AC3E}">
        <p14:creationId xmlns:p14="http://schemas.microsoft.com/office/powerpoint/2010/main" val="776430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9500"/>
    </mc:Choice>
    <mc:Fallback xmlns="">
      <p:transition spd="slow" advTm="295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B27B7-0501-1F4D-AC92-8CFC6CEA0CA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100" kern="1200" dirty="0">
                <a:solidFill>
                  <a:schemeClr val="tx1"/>
                </a:solidFill>
                <a:latin typeface="+mj-lt"/>
                <a:ea typeface="+mj-ea"/>
                <a:cs typeface="+mj-cs"/>
              </a:rPr>
              <a:t>Increase of crimes reported rose to 7.4%* in 2019 as compared to 2018</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9FDEF506-2CAC-6341-9A39-59A161B016C8}"/>
              </a:ext>
            </a:extLst>
          </p:cNvPr>
          <p:cNvPicPr>
            <a:picLocks noChangeAspect="1"/>
          </p:cNvPicPr>
          <p:nvPr/>
        </p:nvPicPr>
        <p:blipFill>
          <a:blip r:embed="rId4"/>
          <a:stretch>
            <a:fillRect/>
          </a:stretch>
        </p:blipFill>
        <p:spPr>
          <a:xfrm>
            <a:off x="5769468" y="215938"/>
            <a:ext cx="6120000" cy="6628806"/>
          </a:xfrm>
          <a:prstGeom prst="rect">
            <a:avLst/>
          </a:prstGeom>
        </p:spPr>
      </p:pic>
      <p:sp>
        <p:nvSpPr>
          <p:cNvPr id="6" name="TextBox 5">
            <a:extLst>
              <a:ext uri="{FF2B5EF4-FFF2-40B4-BE49-F238E27FC236}">
                <a16:creationId xmlns:a16="http://schemas.microsoft.com/office/drawing/2014/main" id="{E04FE80F-05ED-B948-B4D4-CC06369C8219}"/>
              </a:ext>
            </a:extLst>
          </p:cNvPr>
          <p:cNvSpPr txBox="1"/>
          <p:nvPr/>
        </p:nvSpPr>
        <p:spPr>
          <a:xfrm>
            <a:off x="593766" y="4857008"/>
            <a:ext cx="390757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*which is 16.3% of the total crimes reported so far during the period from 2014 to 2020</a:t>
            </a:r>
          </a:p>
        </p:txBody>
      </p:sp>
      <p:pic>
        <p:nvPicPr>
          <p:cNvPr id="3" name="Audio Recording Mar 11, 2022 at 9:54:48 PM" descr="Audio Recording Mar 11, 2022 at 9:54:48 PM">
            <a:hlinkClick r:id="" action="ppaction://media"/>
            <a:extLst>
              <a:ext uri="{FF2B5EF4-FFF2-40B4-BE49-F238E27FC236}">
                <a16:creationId xmlns:a16="http://schemas.microsoft.com/office/drawing/2014/main" id="{E9CC6677-376B-6641-B60E-91881E81DF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31944"/>
            <a:ext cx="812800" cy="812800"/>
          </a:xfrm>
          <a:prstGeom prst="rect">
            <a:avLst/>
          </a:prstGeom>
        </p:spPr>
      </p:pic>
    </p:spTree>
    <p:extLst>
      <p:ext uri="{BB962C8B-B14F-4D97-AF65-F5344CB8AC3E}">
        <p14:creationId xmlns:p14="http://schemas.microsoft.com/office/powerpoint/2010/main" val="1270522731"/>
      </p:ext>
    </p:extLst>
  </p:cSld>
  <p:clrMapOvr>
    <a:masterClrMapping/>
  </p:clrMapOvr>
  <mc:AlternateContent xmlns:mc="http://schemas.openxmlformats.org/markup-compatibility/2006" xmlns:p14="http://schemas.microsoft.com/office/powerpoint/2010/main">
    <mc:Choice Requires="p14">
      <p:transition spd="slow" p14:dur="2000" advTm="23750"/>
    </mc:Choice>
    <mc:Fallback xmlns="">
      <p:transition spd="slow" advTm="237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Magnifying glass and question mark">
            <a:extLst>
              <a:ext uri="{FF2B5EF4-FFF2-40B4-BE49-F238E27FC236}">
                <a16:creationId xmlns:a16="http://schemas.microsoft.com/office/drawing/2014/main" id="{2A0C8744-432C-97C9-E1A3-323EB0E28090}"/>
              </a:ext>
            </a:extLst>
          </p:cNvPr>
          <p:cNvPicPr>
            <a:picLocks noChangeAspect="1"/>
          </p:cNvPicPr>
          <p:nvPr/>
        </p:nvPicPr>
        <p:blipFill rotWithShape="1">
          <a:blip r:embed="rId5"/>
          <a:srcRect l="9733" t="9091" r="25631"/>
          <a:stretch/>
        </p:blipFill>
        <p:spPr>
          <a:xfrm>
            <a:off x="3523488" y="10"/>
            <a:ext cx="8668512" cy="6857990"/>
          </a:xfrm>
          <a:prstGeom prst="rect">
            <a:avLst/>
          </a:prstGeom>
        </p:spPr>
      </p:pic>
      <p:sp>
        <p:nvSpPr>
          <p:cNvPr id="45" name="Rectangle 4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8F5452-5E95-944C-9FFA-ECCB394A9263}"/>
              </a:ext>
            </a:extLst>
          </p:cNvPr>
          <p:cNvSpPr>
            <a:spLocks noGrp="1"/>
          </p:cNvSpPr>
          <p:nvPr>
            <p:ph type="title"/>
          </p:nvPr>
        </p:nvSpPr>
        <p:spPr>
          <a:xfrm>
            <a:off x="371094" y="1161288"/>
            <a:ext cx="3438144" cy="1124712"/>
          </a:xfrm>
        </p:spPr>
        <p:txBody>
          <a:bodyPr anchor="b">
            <a:normAutofit/>
          </a:bodyPr>
          <a:lstStyle/>
          <a:p>
            <a:r>
              <a:rPr lang="en-US" sz="2800"/>
              <a:t>Recommendations</a:t>
            </a:r>
          </a:p>
        </p:txBody>
      </p:sp>
      <p:sp>
        <p:nvSpPr>
          <p:cNvPr id="47" name="Rectangle 4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D56067A-1D0E-3746-A5F3-75554A1B5E30}"/>
              </a:ext>
            </a:extLst>
          </p:cNvPr>
          <p:cNvSpPr>
            <a:spLocks noGrp="1"/>
          </p:cNvSpPr>
          <p:nvPr>
            <p:ph idx="1"/>
          </p:nvPr>
        </p:nvSpPr>
        <p:spPr>
          <a:xfrm>
            <a:off x="371094" y="2718054"/>
            <a:ext cx="3438906" cy="3207258"/>
          </a:xfrm>
        </p:spPr>
        <p:txBody>
          <a:bodyPr anchor="t">
            <a:normAutofit/>
          </a:bodyPr>
          <a:lstStyle/>
          <a:p>
            <a:r>
              <a:rPr lang="en-US" sz="1700" dirty="0"/>
              <a:t>Understand the reason behind the steady increase in crimes over the years</a:t>
            </a:r>
          </a:p>
          <a:p>
            <a:r>
              <a:rPr lang="en-US" sz="1700" dirty="0"/>
              <a:t>Why did the crime count reduce in 2020 – actual reduction or lack of reporting?</a:t>
            </a:r>
          </a:p>
          <a:p>
            <a:r>
              <a:rPr lang="en-US" sz="1700" dirty="0"/>
              <a:t>Conduct awareness workshops to promote reporting of crimes</a:t>
            </a:r>
          </a:p>
          <a:p>
            <a:r>
              <a:rPr lang="en-US" sz="1700" dirty="0"/>
              <a:t>Increase patrolling once lockdowns are lifted to ensure the trend doesn’t return.</a:t>
            </a:r>
          </a:p>
          <a:p>
            <a:endParaRPr lang="en-US" sz="1700" dirty="0"/>
          </a:p>
          <a:p>
            <a:endParaRPr lang="en-US" sz="1700" dirty="0"/>
          </a:p>
        </p:txBody>
      </p:sp>
      <p:pic>
        <p:nvPicPr>
          <p:cNvPr id="6" name="Audio Recording Mar 11, 2022 at 10:27:26 PM" descr="Audio Recording Mar 11, 2022 at 10:27:26 PM">
            <a:hlinkClick r:id="" action="ppaction://media"/>
            <a:extLst>
              <a:ext uri="{FF2B5EF4-FFF2-40B4-BE49-F238E27FC236}">
                <a16:creationId xmlns:a16="http://schemas.microsoft.com/office/drawing/2014/main" id="{FF5CB00A-6F3E-CF4A-9283-374D2A13B5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198" y="6045190"/>
            <a:ext cx="812800" cy="812800"/>
          </a:xfrm>
          <a:prstGeom prst="rect">
            <a:avLst/>
          </a:prstGeom>
        </p:spPr>
      </p:pic>
    </p:spTree>
    <p:extLst>
      <p:ext uri="{BB962C8B-B14F-4D97-AF65-F5344CB8AC3E}">
        <p14:creationId xmlns:p14="http://schemas.microsoft.com/office/powerpoint/2010/main" val="2883170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0960"/>
    </mc:Choice>
    <mc:Fallback xmlns="">
      <p:transition spd="slow" advTm="40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98788064-03BB-48DD-9132-02067443E497}"/>
              </a:ext>
            </a:extLst>
          </p:cNvPr>
          <p:cNvGrpSpPr/>
          <p:nvPr/>
        </p:nvGrpSpPr>
        <p:grpSpPr>
          <a:xfrm>
            <a:off x="39687" y="-6021"/>
            <a:ext cx="12112625" cy="6864021"/>
            <a:chOff x="-12361" y="-3010"/>
            <a:chExt cx="9156361" cy="6864021"/>
          </a:xfrm>
        </p:grpSpPr>
        <p:cxnSp>
          <p:nvCxnSpPr>
            <p:cNvPr id="45" name="Straight Connector 44">
              <a:extLst>
                <a:ext uri="{FF2B5EF4-FFF2-40B4-BE49-F238E27FC236}">
                  <a16:creationId xmlns:a16="http://schemas.microsoft.com/office/drawing/2014/main" id="{FF4E9871-8687-49CC-BB8B-4BDDF0C9B030}"/>
                </a:ext>
              </a:extLst>
            </p:cNvPr>
            <p:cNvCxnSpPr/>
            <p:nvPr/>
          </p:nvCxnSpPr>
          <p:spPr>
            <a:xfrm>
              <a:off x="4351022" y="5211910"/>
              <a:ext cx="680085" cy="0"/>
            </a:xfrm>
            <a:prstGeom prst="line">
              <a:avLst/>
            </a:prstGeom>
            <a:ln w="22225">
              <a:solidFill>
                <a:schemeClr val="tx1">
                  <a:lumMod val="95000"/>
                  <a:lumOff val="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E3280BD-B598-4195-8262-CFE3DB488E39}"/>
                </a:ext>
              </a:extLst>
            </p:cNvPr>
            <p:cNvCxnSpPr/>
            <p:nvPr/>
          </p:nvCxnSpPr>
          <p:spPr>
            <a:xfrm>
              <a:off x="4351022" y="3920468"/>
              <a:ext cx="680085" cy="0"/>
            </a:xfrm>
            <a:prstGeom prst="line">
              <a:avLst/>
            </a:prstGeom>
            <a:ln w="22225">
              <a:solidFill>
                <a:schemeClr val="tx1">
                  <a:lumMod val="95000"/>
                  <a:lumOff val="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A4BAA98-4945-405F-9DFF-8763D7757843}"/>
                </a:ext>
              </a:extLst>
            </p:cNvPr>
            <p:cNvCxnSpPr/>
            <p:nvPr/>
          </p:nvCxnSpPr>
          <p:spPr>
            <a:xfrm>
              <a:off x="4351022" y="2575588"/>
              <a:ext cx="680085" cy="0"/>
            </a:xfrm>
            <a:prstGeom prst="line">
              <a:avLst/>
            </a:prstGeom>
            <a:ln w="22225">
              <a:solidFill>
                <a:schemeClr val="tx1">
                  <a:lumMod val="95000"/>
                  <a:lumOff val="5000"/>
                </a:schemeClr>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959B53-AD3F-4AA7-9C57-FB162B1CE838}"/>
                </a:ext>
              </a:extLst>
            </p:cNvPr>
            <p:cNvCxnSpPr>
              <a:cxnSpLocks/>
            </p:cNvCxnSpPr>
            <p:nvPr/>
          </p:nvCxnSpPr>
          <p:spPr>
            <a:xfrm flipV="1">
              <a:off x="3950768" y="1591444"/>
              <a:ext cx="0" cy="52665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516257-090B-4B9B-BE45-98627AD63A86}"/>
                </a:ext>
              </a:extLst>
            </p:cNvPr>
            <p:cNvCxnSpPr/>
            <p:nvPr/>
          </p:nvCxnSpPr>
          <p:spPr>
            <a:xfrm flipV="1">
              <a:off x="2102918" y="1591443"/>
              <a:ext cx="0" cy="193270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Arc 49">
              <a:extLst>
                <a:ext uri="{FF2B5EF4-FFF2-40B4-BE49-F238E27FC236}">
                  <a16:creationId xmlns:a16="http://schemas.microsoft.com/office/drawing/2014/main" id="{8328D923-4CBD-490F-A0E1-5A5BE148EB8F}"/>
                </a:ext>
              </a:extLst>
            </p:cNvPr>
            <p:cNvSpPr/>
            <p:nvPr/>
          </p:nvSpPr>
          <p:spPr>
            <a:xfrm>
              <a:off x="1348377" y="3283354"/>
              <a:ext cx="1514707" cy="1464077"/>
            </a:xfrm>
            <a:prstGeom prst="arc">
              <a:avLst>
                <a:gd name="adj1" fmla="val 11181472"/>
                <a:gd name="adj2" fmla="val 21148226"/>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350"/>
            </a:p>
          </p:txBody>
        </p:sp>
        <p:sp>
          <p:nvSpPr>
            <p:cNvPr id="51" name="Rectangle: Rounded Corners 50">
              <a:extLst>
                <a:ext uri="{FF2B5EF4-FFF2-40B4-BE49-F238E27FC236}">
                  <a16:creationId xmlns:a16="http://schemas.microsoft.com/office/drawing/2014/main" id="{0EEC4615-9771-49B3-BD22-00645E1847AA}"/>
                </a:ext>
              </a:extLst>
            </p:cNvPr>
            <p:cNvSpPr/>
            <p:nvPr/>
          </p:nvSpPr>
          <p:spPr>
            <a:xfrm>
              <a:off x="1430978" y="1253082"/>
              <a:ext cx="2999506" cy="570016"/>
            </a:xfrm>
            <a:prstGeom prst="roundRect">
              <a:avLst>
                <a:gd name="adj"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2" name="TextBox 51">
              <a:extLst>
                <a:ext uri="{FF2B5EF4-FFF2-40B4-BE49-F238E27FC236}">
                  <a16:creationId xmlns:a16="http://schemas.microsoft.com/office/drawing/2014/main" id="{27EB328F-31CA-42CE-88E9-615492C64F78}"/>
                </a:ext>
              </a:extLst>
            </p:cNvPr>
            <p:cNvSpPr txBox="1"/>
            <p:nvPr/>
          </p:nvSpPr>
          <p:spPr>
            <a:xfrm>
              <a:off x="2200242" y="1270559"/>
              <a:ext cx="1505540" cy="553998"/>
            </a:xfrm>
            <a:prstGeom prst="rect">
              <a:avLst/>
            </a:prstGeom>
            <a:noFill/>
          </p:spPr>
          <p:txBody>
            <a:bodyPr wrap="none" rtlCol="0">
              <a:spAutoFit/>
            </a:bodyPr>
            <a:lstStyle/>
            <a:p>
              <a:r>
                <a:rPr lang="en-US" sz="3000" b="1" dirty="0">
                  <a:latin typeface="Cambria" panose="02040503050406030204" pitchFamily="18" charset="0"/>
                  <a:ea typeface="Cambria" panose="02040503050406030204" pitchFamily="18" charset="0"/>
                </a:rPr>
                <a:t>Agenda</a:t>
              </a:r>
              <a:endParaRPr lang="en-IN" sz="3000" b="1" dirty="0">
                <a:latin typeface="Cambria" panose="02040503050406030204" pitchFamily="18" charset="0"/>
                <a:ea typeface="Cambria" panose="02040503050406030204" pitchFamily="18" charset="0"/>
              </a:endParaRPr>
            </a:p>
          </p:txBody>
        </p:sp>
        <p:grpSp>
          <p:nvGrpSpPr>
            <p:cNvPr id="53" name="Group 52">
              <a:extLst>
                <a:ext uri="{FF2B5EF4-FFF2-40B4-BE49-F238E27FC236}">
                  <a16:creationId xmlns:a16="http://schemas.microsoft.com/office/drawing/2014/main" id="{503D465E-4A35-438E-903C-4B3A023D0162}"/>
                </a:ext>
              </a:extLst>
            </p:cNvPr>
            <p:cNvGrpSpPr/>
            <p:nvPr/>
          </p:nvGrpSpPr>
          <p:grpSpPr>
            <a:xfrm>
              <a:off x="1440673" y="3353147"/>
              <a:ext cx="1324491" cy="1324491"/>
              <a:chOff x="2067198" y="3283413"/>
              <a:chExt cx="1765988" cy="1765988"/>
            </a:xfrm>
          </p:grpSpPr>
          <p:sp>
            <p:nvSpPr>
              <p:cNvPr id="77" name="Oval 76">
                <a:extLst>
                  <a:ext uri="{FF2B5EF4-FFF2-40B4-BE49-F238E27FC236}">
                    <a16:creationId xmlns:a16="http://schemas.microsoft.com/office/drawing/2014/main" id="{0B904773-20D2-477F-AA97-D2A42C45A730}"/>
                  </a:ext>
                </a:extLst>
              </p:cNvPr>
              <p:cNvSpPr/>
              <p:nvPr/>
            </p:nvSpPr>
            <p:spPr>
              <a:xfrm>
                <a:off x="2067198" y="3283413"/>
                <a:ext cx="1765988" cy="1765988"/>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8" name="Oval 77">
                <a:extLst>
                  <a:ext uri="{FF2B5EF4-FFF2-40B4-BE49-F238E27FC236}">
                    <a16:creationId xmlns:a16="http://schemas.microsoft.com/office/drawing/2014/main" id="{B6B0BC56-4CF8-4C2D-90A0-F74569C62A0B}"/>
                  </a:ext>
                </a:extLst>
              </p:cNvPr>
              <p:cNvSpPr/>
              <p:nvPr/>
            </p:nvSpPr>
            <p:spPr>
              <a:xfrm>
                <a:off x="2232097" y="3448312"/>
                <a:ext cx="1436191" cy="1436191"/>
              </a:xfrm>
              <a:prstGeom prst="ellipse">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79" name="Graphic 78" descr="Table">
                <a:extLst>
                  <a:ext uri="{FF2B5EF4-FFF2-40B4-BE49-F238E27FC236}">
                    <a16:creationId xmlns:a16="http://schemas.microsoft.com/office/drawing/2014/main" id="{A22F8F29-15D5-4D9C-878F-D8695C9D01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41607" y="3757822"/>
                <a:ext cx="817170" cy="817170"/>
              </a:xfrm>
              <a:prstGeom prst="rect">
                <a:avLst/>
              </a:prstGeom>
            </p:spPr>
          </p:pic>
        </p:grpSp>
        <p:sp>
          <p:nvSpPr>
            <p:cNvPr id="54" name="Rectangle 53">
              <a:extLst>
                <a:ext uri="{FF2B5EF4-FFF2-40B4-BE49-F238E27FC236}">
                  <a16:creationId xmlns:a16="http://schemas.microsoft.com/office/drawing/2014/main" id="{58B81B7A-9661-453F-91F1-201BB832D7AA}"/>
                </a:ext>
              </a:extLst>
            </p:cNvPr>
            <p:cNvSpPr/>
            <p:nvPr/>
          </p:nvSpPr>
          <p:spPr>
            <a:xfrm>
              <a:off x="8697403" y="-3010"/>
              <a:ext cx="446597" cy="68640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55" name="Rectangle 54">
              <a:extLst>
                <a:ext uri="{FF2B5EF4-FFF2-40B4-BE49-F238E27FC236}">
                  <a16:creationId xmlns:a16="http://schemas.microsoft.com/office/drawing/2014/main" id="{45247C95-0986-4B4E-A04E-6622A56A50A8}"/>
                </a:ext>
              </a:extLst>
            </p:cNvPr>
            <p:cNvSpPr/>
            <p:nvPr/>
          </p:nvSpPr>
          <p:spPr>
            <a:xfrm>
              <a:off x="-12361" y="-3010"/>
              <a:ext cx="242969" cy="68640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56" name="Group 55">
              <a:extLst>
                <a:ext uri="{FF2B5EF4-FFF2-40B4-BE49-F238E27FC236}">
                  <a16:creationId xmlns:a16="http://schemas.microsoft.com/office/drawing/2014/main" id="{215CAF21-7A44-4AB9-A1DA-684FF9A4BFAD}"/>
                </a:ext>
              </a:extLst>
            </p:cNvPr>
            <p:cNvGrpSpPr/>
            <p:nvPr/>
          </p:nvGrpSpPr>
          <p:grpSpPr>
            <a:xfrm>
              <a:off x="3463350" y="2073160"/>
              <a:ext cx="974837" cy="974837"/>
              <a:chOff x="4792103" y="1536853"/>
              <a:chExt cx="1016405" cy="1016405"/>
            </a:xfrm>
          </p:grpSpPr>
          <p:sp>
            <p:nvSpPr>
              <p:cNvPr id="74" name="Oval 73">
                <a:extLst>
                  <a:ext uri="{FF2B5EF4-FFF2-40B4-BE49-F238E27FC236}">
                    <a16:creationId xmlns:a16="http://schemas.microsoft.com/office/drawing/2014/main" id="{89E2B451-FB1A-4B6C-A7D9-C38A9EA27104}"/>
                  </a:ext>
                </a:extLst>
              </p:cNvPr>
              <p:cNvSpPr/>
              <p:nvPr/>
            </p:nvSpPr>
            <p:spPr>
              <a:xfrm>
                <a:off x="4792103" y="1536853"/>
                <a:ext cx="1016405" cy="10164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dirty="0"/>
              </a:p>
            </p:txBody>
          </p:sp>
          <p:sp>
            <p:nvSpPr>
              <p:cNvPr id="75" name="Oval 74">
                <a:extLst>
                  <a:ext uri="{FF2B5EF4-FFF2-40B4-BE49-F238E27FC236}">
                    <a16:creationId xmlns:a16="http://schemas.microsoft.com/office/drawing/2014/main" id="{DBFB7698-3626-4A61-B6BE-FD40BF9FC2CF}"/>
                  </a:ext>
                </a:extLst>
              </p:cNvPr>
              <p:cNvSpPr/>
              <p:nvPr/>
            </p:nvSpPr>
            <p:spPr>
              <a:xfrm>
                <a:off x="4882983" y="1627733"/>
                <a:ext cx="834644" cy="8346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a:p>
            </p:txBody>
          </p:sp>
          <p:sp>
            <p:nvSpPr>
              <p:cNvPr id="76" name="TextBox 75">
                <a:extLst>
                  <a:ext uri="{FF2B5EF4-FFF2-40B4-BE49-F238E27FC236}">
                    <a16:creationId xmlns:a16="http://schemas.microsoft.com/office/drawing/2014/main" id="{5FE0B742-771C-4CCF-969E-61C2AEDD035E}"/>
                  </a:ext>
                </a:extLst>
              </p:cNvPr>
              <p:cNvSpPr txBox="1"/>
              <p:nvPr/>
            </p:nvSpPr>
            <p:spPr>
              <a:xfrm>
                <a:off x="5004030" y="1792346"/>
                <a:ext cx="593666" cy="529485"/>
              </a:xfrm>
              <a:prstGeom prst="rect">
                <a:avLst/>
              </a:prstGeom>
              <a:noFill/>
            </p:spPr>
            <p:txBody>
              <a:bodyPr wrap="none" rtlCol="0">
                <a:spAutoFit/>
              </a:bodyPr>
              <a:lstStyle/>
              <a:p>
                <a:pPr algn="ctr"/>
                <a:r>
                  <a:rPr lang="en-US" sz="2700" dirty="0">
                    <a:latin typeface="Cambria" panose="02040503050406030204" pitchFamily="18" charset="0"/>
                    <a:ea typeface="Cambria" panose="02040503050406030204" pitchFamily="18" charset="0"/>
                  </a:rPr>
                  <a:t>01</a:t>
                </a:r>
                <a:endParaRPr lang="en-IN" sz="2700" dirty="0">
                  <a:latin typeface="Cambria" panose="02040503050406030204" pitchFamily="18" charset="0"/>
                  <a:ea typeface="Cambria" panose="02040503050406030204" pitchFamily="18" charset="0"/>
                </a:endParaRPr>
              </a:p>
            </p:txBody>
          </p:sp>
        </p:grpSp>
        <p:grpSp>
          <p:nvGrpSpPr>
            <p:cNvPr id="57" name="Group 56">
              <a:extLst>
                <a:ext uri="{FF2B5EF4-FFF2-40B4-BE49-F238E27FC236}">
                  <a16:creationId xmlns:a16="http://schemas.microsoft.com/office/drawing/2014/main" id="{0635C27A-AEA1-4EF0-9A1D-21C8372AC745}"/>
                </a:ext>
              </a:extLst>
            </p:cNvPr>
            <p:cNvGrpSpPr/>
            <p:nvPr/>
          </p:nvGrpSpPr>
          <p:grpSpPr>
            <a:xfrm>
              <a:off x="3463350" y="3392812"/>
              <a:ext cx="974837" cy="974837"/>
              <a:chOff x="4792103" y="1536853"/>
              <a:chExt cx="1016405" cy="1016405"/>
            </a:xfrm>
          </p:grpSpPr>
          <p:sp>
            <p:nvSpPr>
              <p:cNvPr id="71" name="Oval 70">
                <a:extLst>
                  <a:ext uri="{FF2B5EF4-FFF2-40B4-BE49-F238E27FC236}">
                    <a16:creationId xmlns:a16="http://schemas.microsoft.com/office/drawing/2014/main" id="{FEF6D6CF-2B82-47CF-BF7E-63228B626943}"/>
                  </a:ext>
                </a:extLst>
              </p:cNvPr>
              <p:cNvSpPr/>
              <p:nvPr/>
            </p:nvSpPr>
            <p:spPr>
              <a:xfrm>
                <a:off x="4792103" y="1536853"/>
                <a:ext cx="1016405" cy="1016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dirty="0"/>
              </a:p>
            </p:txBody>
          </p:sp>
          <p:sp>
            <p:nvSpPr>
              <p:cNvPr id="72" name="Oval 71">
                <a:extLst>
                  <a:ext uri="{FF2B5EF4-FFF2-40B4-BE49-F238E27FC236}">
                    <a16:creationId xmlns:a16="http://schemas.microsoft.com/office/drawing/2014/main" id="{385CA1B5-5AC0-4970-B753-1B72473880C0}"/>
                  </a:ext>
                </a:extLst>
              </p:cNvPr>
              <p:cNvSpPr/>
              <p:nvPr/>
            </p:nvSpPr>
            <p:spPr>
              <a:xfrm>
                <a:off x="4879250" y="1643001"/>
                <a:ext cx="834644" cy="8346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a:p>
            </p:txBody>
          </p:sp>
          <p:sp>
            <p:nvSpPr>
              <p:cNvPr id="73" name="TextBox 72">
                <a:extLst>
                  <a:ext uri="{FF2B5EF4-FFF2-40B4-BE49-F238E27FC236}">
                    <a16:creationId xmlns:a16="http://schemas.microsoft.com/office/drawing/2014/main" id="{7C93A47F-A1C0-44A6-9C8A-20233E4161D3}"/>
                  </a:ext>
                </a:extLst>
              </p:cNvPr>
              <p:cNvSpPr txBox="1"/>
              <p:nvPr/>
            </p:nvSpPr>
            <p:spPr>
              <a:xfrm>
                <a:off x="4971441" y="1780106"/>
                <a:ext cx="593666" cy="529485"/>
              </a:xfrm>
              <a:prstGeom prst="rect">
                <a:avLst/>
              </a:prstGeom>
              <a:noFill/>
            </p:spPr>
            <p:txBody>
              <a:bodyPr wrap="none" rtlCol="0">
                <a:spAutoFit/>
              </a:bodyPr>
              <a:lstStyle/>
              <a:p>
                <a:pPr algn="ctr"/>
                <a:r>
                  <a:rPr lang="en-US" sz="2700" dirty="0">
                    <a:latin typeface="Cambria" panose="02040503050406030204" pitchFamily="18" charset="0"/>
                    <a:ea typeface="Cambria" panose="02040503050406030204" pitchFamily="18" charset="0"/>
                  </a:rPr>
                  <a:t>02</a:t>
                </a:r>
                <a:endParaRPr lang="en-IN" sz="2700" dirty="0">
                  <a:latin typeface="Cambria" panose="02040503050406030204" pitchFamily="18" charset="0"/>
                  <a:ea typeface="Cambria" panose="02040503050406030204" pitchFamily="18" charset="0"/>
                </a:endParaRPr>
              </a:p>
            </p:txBody>
          </p:sp>
        </p:grpSp>
        <p:grpSp>
          <p:nvGrpSpPr>
            <p:cNvPr id="58" name="Group 57">
              <a:extLst>
                <a:ext uri="{FF2B5EF4-FFF2-40B4-BE49-F238E27FC236}">
                  <a16:creationId xmlns:a16="http://schemas.microsoft.com/office/drawing/2014/main" id="{F13646D7-5FDB-4CB0-8652-A60D15B34BD8}"/>
                </a:ext>
              </a:extLst>
            </p:cNvPr>
            <p:cNvGrpSpPr/>
            <p:nvPr/>
          </p:nvGrpSpPr>
          <p:grpSpPr>
            <a:xfrm>
              <a:off x="3463350" y="4712464"/>
              <a:ext cx="974837" cy="974837"/>
              <a:chOff x="4792103" y="1536853"/>
              <a:chExt cx="1016405" cy="1016405"/>
            </a:xfrm>
          </p:grpSpPr>
          <p:sp>
            <p:nvSpPr>
              <p:cNvPr id="68" name="Oval 67">
                <a:extLst>
                  <a:ext uri="{FF2B5EF4-FFF2-40B4-BE49-F238E27FC236}">
                    <a16:creationId xmlns:a16="http://schemas.microsoft.com/office/drawing/2014/main" id="{1E3A321C-93C9-4872-9FDB-960EDEC7DE82}"/>
                  </a:ext>
                </a:extLst>
              </p:cNvPr>
              <p:cNvSpPr/>
              <p:nvPr/>
            </p:nvSpPr>
            <p:spPr>
              <a:xfrm>
                <a:off x="4792103" y="1536853"/>
                <a:ext cx="1016405" cy="10164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a:p>
            </p:txBody>
          </p:sp>
          <p:sp>
            <p:nvSpPr>
              <p:cNvPr id="69" name="Oval 68">
                <a:extLst>
                  <a:ext uri="{FF2B5EF4-FFF2-40B4-BE49-F238E27FC236}">
                    <a16:creationId xmlns:a16="http://schemas.microsoft.com/office/drawing/2014/main" id="{29A81D41-D74F-4ACC-9A43-11F5C92D4BC3}"/>
                  </a:ext>
                </a:extLst>
              </p:cNvPr>
              <p:cNvSpPr/>
              <p:nvPr/>
            </p:nvSpPr>
            <p:spPr>
              <a:xfrm>
                <a:off x="4882983" y="1627733"/>
                <a:ext cx="834644" cy="83464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a:p>
            </p:txBody>
          </p:sp>
          <p:sp>
            <p:nvSpPr>
              <p:cNvPr id="70" name="TextBox 69">
                <a:extLst>
                  <a:ext uri="{FF2B5EF4-FFF2-40B4-BE49-F238E27FC236}">
                    <a16:creationId xmlns:a16="http://schemas.microsoft.com/office/drawing/2014/main" id="{CCDF4B84-7E46-442B-B6A5-5E40CB2BA496}"/>
                  </a:ext>
                </a:extLst>
              </p:cNvPr>
              <p:cNvSpPr txBox="1"/>
              <p:nvPr/>
            </p:nvSpPr>
            <p:spPr>
              <a:xfrm>
                <a:off x="5013765" y="1813077"/>
                <a:ext cx="593666" cy="529485"/>
              </a:xfrm>
              <a:prstGeom prst="rect">
                <a:avLst/>
              </a:prstGeom>
              <a:noFill/>
            </p:spPr>
            <p:txBody>
              <a:bodyPr wrap="none" rtlCol="0">
                <a:spAutoFit/>
              </a:bodyPr>
              <a:lstStyle/>
              <a:p>
                <a:pPr algn="ctr"/>
                <a:r>
                  <a:rPr lang="en-US" sz="2700" dirty="0">
                    <a:latin typeface="Cambria" panose="02040503050406030204" pitchFamily="18" charset="0"/>
                    <a:ea typeface="Cambria" panose="02040503050406030204" pitchFamily="18" charset="0"/>
                  </a:rPr>
                  <a:t>03</a:t>
                </a:r>
                <a:endParaRPr lang="en-IN" sz="2700" dirty="0">
                  <a:latin typeface="Cambria" panose="02040503050406030204" pitchFamily="18" charset="0"/>
                  <a:ea typeface="Cambria" panose="02040503050406030204" pitchFamily="18" charset="0"/>
                </a:endParaRPr>
              </a:p>
            </p:txBody>
          </p:sp>
        </p:grpSp>
        <p:sp>
          <p:nvSpPr>
            <p:cNvPr id="67" name="Rectangle 66">
              <a:extLst>
                <a:ext uri="{FF2B5EF4-FFF2-40B4-BE49-F238E27FC236}">
                  <a16:creationId xmlns:a16="http://schemas.microsoft.com/office/drawing/2014/main" id="{24FAD291-3C95-407B-BA21-30EDD007590C}"/>
                </a:ext>
              </a:extLst>
            </p:cNvPr>
            <p:cNvSpPr/>
            <p:nvPr/>
          </p:nvSpPr>
          <p:spPr>
            <a:xfrm>
              <a:off x="5108284" y="2407756"/>
              <a:ext cx="1921720" cy="400110"/>
            </a:xfrm>
            <a:prstGeom prst="rect">
              <a:avLst/>
            </a:prstGeom>
          </p:spPr>
          <p:txBody>
            <a:bodyPr wrap="square">
              <a:spAutoFit/>
            </a:bodyPr>
            <a:lstStyle/>
            <a:p>
              <a:r>
                <a:rPr lang="en-US" sz="2000" dirty="0">
                  <a:solidFill>
                    <a:schemeClr val="accent5">
                      <a:lumMod val="50000"/>
                    </a:schemeClr>
                  </a:solidFill>
                  <a:latin typeface="Cambria" panose="02040503050406030204" pitchFamily="18" charset="0"/>
                  <a:ea typeface="Cambria" panose="02040503050406030204" pitchFamily="18" charset="0"/>
                </a:rPr>
                <a:t>Target Audience</a:t>
              </a:r>
              <a:endParaRPr lang="en-IN" sz="2000" dirty="0">
                <a:solidFill>
                  <a:schemeClr val="accent5">
                    <a:lumMod val="50000"/>
                  </a:schemeClr>
                </a:solidFill>
                <a:latin typeface="Cambria" panose="02040503050406030204" pitchFamily="18" charset="0"/>
                <a:ea typeface="Cambria" panose="02040503050406030204" pitchFamily="18" charset="0"/>
              </a:endParaRPr>
            </a:p>
          </p:txBody>
        </p:sp>
        <p:sp>
          <p:nvSpPr>
            <p:cNvPr id="65" name="Rectangle 64">
              <a:extLst>
                <a:ext uri="{FF2B5EF4-FFF2-40B4-BE49-F238E27FC236}">
                  <a16:creationId xmlns:a16="http://schemas.microsoft.com/office/drawing/2014/main" id="{F69AA00A-9654-41BA-BFF1-F32D9A222BAC}"/>
                </a:ext>
              </a:extLst>
            </p:cNvPr>
            <p:cNvSpPr/>
            <p:nvPr/>
          </p:nvSpPr>
          <p:spPr>
            <a:xfrm>
              <a:off x="5091729" y="3756075"/>
              <a:ext cx="1921720" cy="400110"/>
            </a:xfrm>
            <a:prstGeom prst="rect">
              <a:avLst/>
            </a:prstGeom>
          </p:spPr>
          <p:txBody>
            <a:bodyPr wrap="square">
              <a:spAutoFit/>
            </a:bodyPr>
            <a:lstStyle/>
            <a:p>
              <a:r>
                <a:rPr lang="en-US" sz="2000" dirty="0">
                  <a:solidFill>
                    <a:schemeClr val="accent5">
                      <a:lumMod val="50000"/>
                    </a:schemeClr>
                  </a:solidFill>
                  <a:latin typeface="Cambria" panose="02040503050406030204" pitchFamily="18" charset="0"/>
                  <a:ea typeface="Cambria" panose="02040503050406030204" pitchFamily="18" charset="0"/>
                </a:rPr>
                <a:t>MCI’s</a:t>
              </a:r>
              <a:endParaRPr lang="en-IN" sz="2000" dirty="0">
                <a:solidFill>
                  <a:schemeClr val="accent5">
                    <a:lumMod val="50000"/>
                  </a:schemeClr>
                </a:solidFill>
                <a:latin typeface="Cambria" panose="02040503050406030204" pitchFamily="18" charset="0"/>
                <a:ea typeface="Cambria" panose="02040503050406030204" pitchFamily="18" charset="0"/>
              </a:endParaRPr>
            </a:p>
          </p:txBody>
        </p:sp>
        <p:sp>
          <p:nvSpPr>
            <p:cNvPr id="63" name="Rectangle 62">
              <a:extLst>
                <a:ext uri="{FF2B5EF4-FFF2-40B4-BE49-F238E27FC236}">
                  <a16:creationId xmlns:a16="http://schemas.microsoft.com/office/drawing/2014/main" id="{CA16146B-6236-42EF-80F9-EB69F4089976}"/>
                </a:ext>
              </a:extLst>
            </p:cNvPr>
            <p:cNvSpPr/>
            <p:nvPr/>
          </p:nvSpPr>
          <p:spPr>
            <a:xfrm>
              <a:off x="5074116" y="5049840"/>
              <a:ext cx="1921720" cy="400110"/>
            </a:xfrm>
            <a:prstGeom prst="rect">
              <a:avLst/>
            </a:prstGeom>
          </p:spPr>
          <p:txBody>
            <a:bodyPr wrap="square">
              <a:spAutoFit/>
            </a:bodyPr>
            <a:lstStyle/>
            <a:p>
              <a:r>
                <a:rPr lang="en-US" sz="2000" dirty="0">
                  <a:solidFill>
                    <a:schemeClr val="accent5">
                      <a:lumMod val="50000"/>
                    </a:schemeClr>
                  </a:solidFill>
                  <a:latin typeface="Cambria" panose="02040503050406030204" pitchFamily="18" charset="0"/>
                  <a:ea typeface="Cambria" panose="02040503050406030204" pitchFamily="18" charset="0"/>
                </a:rPr>
                <a:t>Key</a:t>
              </a:r>
              <a:r>
                <a:rPr lang="en-US" sz="1350" dirty="0">
                  <a:solidFill>
                    <a:schemeClr val="accent5">
                      <a:lumMod val="50000"/>
                    </a:schemeClr>
                  </a:solidFill>
                  <a:latin typeface="Cambria" panose="02040503050406030204" pitchFamily="18" charset="0"/>
                  <a:ea typeface="Cambria" panose="02040503050406030204" pitchFamily="18" charset="0"/>
                </a:rPr>
                <a:t> </a:t>
              </a:r>
              <a:r>
                <a:rPr lang="en-US" sz="2000" dirty="0">
                  <a:solidFill>
                    <a:schemeClr val="accent5">
                      <a:lumMod val="50000"/>
                    </a:schemeClr>
                  </a:solidFill>
                  <a:latin typeface="Cambria" panose="02040503050406030204" pitchFamily="18" charset="0"/>
                  <a:ea typeface="Cambria" panose="02040503050406030204" pitchFamily="18" charset="0"/>
                </a:rPr>
                <a:t>findings</a:t>
              </a:r>
              <a:endParaRPr lang="en-IN" sz="2000" dirty="0">
                <a:solidFill>
                  <a:schemeClr val="accent5">
                    <a:lumMod val="50000"/>
                  </a:schemeClr>
                </a:solidFill>
                <a:latin typeface="Cambria" panose="02040503050406030204" pitchFamily="18" charset="0"/>
                <a:ea typeface="Cambria" panose="02040503050406030204" pitchFamily="18" charset="0"/>
              </a:endParaRPr>
            </a:p>
          </p:txBody>
        </p:sp>
      </p:grpSp>
      <p:sp>
        <p:nvSpPr>
          <p:cNvPr id="80" name="Oval 79">
            <a:extLst>
              <a:ext uri="{FF2B5EF4-FFF2-40B4-BE49-F238E27FC236}">
                <a16:creationId xmlns:a16="http://schemas.microsoft.com/office/drawing/2014/main" id="{5FA10307-ABA8-4FF0-89ED-C447916058B5}"/>
              </a:ext>
            </a:extLst>
          </p:cNvPr>
          <p:cNvSpPr/>
          <p:nvPr/>
        </p:nvSpPr>
        <p:spPr>
          <a:xfrm>
            <a:off x="4711424" y="5928640"/>
            <a:ext cx="1289577" cy="9748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dirty="0"/>
          </a:p>
        </p:txBody>
      </p:sp>
      <p:sp>
        <p:nvSpPr>
          <p:cNvPr id="81" name="TextBox 80">
            <a:extLst>
              <a:ext uri="{FF2B5EF4-FFF2-40B4-BE49-F238E27FC236}">
                <a16:creationId xmlns:a16="http://schemas.microsoft.com/office/drawing/2014/main" id="{C2198B34-AFDB-438E-B381-8AC19549F68C}"/>
              </a:ext>
            </a:extLst>
          </p:cNvPr>
          <p:cNvSpPr txBox="1"/>
          <p:nvPr/>
        </p:nvSpPr>
        <p:spPr>
          <a:xfrm>
            <a:off x="4726259" y="6268660"/>
            <a:ext cx="753221" cy="507831"/>
          </a:xfrm>
          <a:prstGeom prst="rect">
            <a:avLst/>
          </a:prstGeom>
          <a:noFill/>
        </p:spPr>
        <p:txBody>
          <a:bodyPr wrap="none" rtlCol="0">
            <a:spAutoFit/>
          </a:bodyPr>
          <a:lstStyle/>
          <a:p>
            <a:pPr algn="ctr"/>
            <a:r>
              <a:rPr lang="en-US" sz="2700" dirty="0">
                <a:latin typeface="Cambria" panose="02040503050406030204" pitchFamily="18" charset="0"/>
                <a:ea typeface="Cambria" panose="02040503050406030204" pitchFamily="18" charset="0"/>
              </a:rPr>
              <a:t>03</a:t>
            </a:r>
            <a:endParaRPr lang="en-IN" sz="2700" dirty="0">
              <a:latin typeface="Cambria" panose="02040503050406030204" pitchFamily="18" charset="0"/>
              <a:ea typeface="Cambria" panose="02040503050406030204" pitchFamily="18" charset="0"/>
            </a:endParaRPr>
          </a:p>
        </p:txBody>
      </p:sp>
      <p:sp>
        <p:nvSpPr>
          <p:cNvPr id="82" name="Oval 81">
            <a:extLst>
              <a:ext uri="{FF2B5EF4-FFF2-40B4-BE49-F238E27FC236}">
                <a16:creationId xmlns:a16="http://schemas.microsoft.com/office/drawing/2014/main" id="{99177B9A-8E47-4F59-A1EE-C4F2827C6C08}"/>
              </a:ext>
            </a:extLst>
          </p:cNvPr>
          <p:cNvSpPr/>
          <p:nvPr/>
        </p:nvSpPr>
        <p:spPr>
          <a:xfrm>
            <a:off x="4826729" y="6025005"/>
            <a:ext cx="1058966" cy="8005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00"/>
          </a:p>
        </p:txBody>
      </p:sp>
      <p:sp>
        <p:nvSpPr>
          <p:cNvPr id="83" name="TextBox 82">
            <a:extLst>
              <a:ext uri="{FF2B5EF4-FFF2-40B4-BE49-F238E27FC236}">
                <a16:creationId xmlns:a16="http://schemas.microsoft.com/office/drawing/2014/main" id="{C8FCCEDC-B944-47A6-AB8D-3526D75A1380}"/>
              </a:ext>
            </a:extLst>
          </p:cNvPr>
          <p:cNvSpPr txBox="1"/>
          <p:nvPr/>
        </p:nvSpPr>
        <p:spPr>
          <a:xfrm>
            <a:off x="4992213" y="6162144"/>
            <a:ext cx="569388" cy="507831"/>
          </a:xfrm>
          <a:prstGeom prst="rect">
            <a:avLst/>
          </a:prstGeom>
          <a:noFill/>
        </p:spPr>
        <p:txBody>
          <a:bodyPr wrap="none" rtlCol="0">
            <a:spAutoFit/>
          </a:bodyPr>
          <a:lstStyle/>
          <a:p>
            <a:pPr algn="ctr"/>
            <a:r>
              <a:rPr lang="en-US" sz="2700" dirty="0">
                <a:latin typeface="Cambria" panose="02040503050406030204" pitchFamily="18" charset="0"/>
                <a:ea typeface="Cambria" panose="02040503050406030204" pitchFamily="18" charset="0"/>
              </a:rPr>
              <a:t>04</a:t>
            </a:r>
            <a:endParaRPr lang="en-IN" sz="2700" dirty="0">
              <a:latin typeface="Cambria" panose="02040503050406030204" pitchFamily="18" charset="0"/>
              <a:ea typeface="Cambria" panose="02040503050406030204" pitchFamily="18" charset="0"/>
            </a:endParaRPr>
          </a:p>
        </p:txBody>
      </p:sp>
      <p:cxnSp>
        <p:nvCxnSpPr>
          <p:cNvPr id="84" name="Straight Connector 83">
            <a:extLst>
              <a:ext uri="{FF2B5EF4-FFF2-40B4-BE49-F238E27FC236}">
                <a16:creationId xmlns:a16="http://schemas.microsoft.com/office/drawing/2014/main" id="{49B306D6-75D8-44DC-BD96-90E1F533B0D3}"/>
              </a:ext>
            </a:extLst>
          </p:cNvPr>
          <p:cNvCxnSpPr/>
          <p:nvPr/>
        </p:nvCxnSpPr>
        <p:spPr>
          <a:xfrm>
            <a:off x="6001001" y="6433000"/>
            <a:ext cx="899660" cy="0"/>
          </a:xfrm>
          <a:prstGeom prst="line">
            <a:avLst/>
          </a:prstGeom>
          <a:ln w="22225">
            <a:solidFill>
              <a:schemeClr val="tx1">
                <a:lumMod val="95000"/>
                <a:lumOff val="5000"/>
              </a:schemeClr>
            </a:solidFill>
            <a:tailEnd type="oval" w="med"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C6532C3-09B0-4BF5-918F-029EC3761918}"/>
              </a:ext>
            </a:extLst>
          </p:cNvPr>
          <p:cNvSpPr/>
          <p:nvPr/>
        </p:nvSpPr>
        <p:spPr>
          <a:xfrm>
            <a:off x="6918339" y="6192971"/>
            <a:ext cx="4003930" cy="707886"/>
          </a:xfrm>
          <a:prstGeom prst="rect">
            <a:avLst/>
          </a:prstGeom>
        </p:spPr>
        <p:txBody>
          <a:bodyPr wrap="square">
            <a:spAutoFit/>
          </a:bodyPr>
          <a:lstStyle/>
          <a:p>
            <a:r>
              <a:rPr lang="en-US" sz="2000" dirty="0">
                <a:solidFill>
                  <a:schemeClr val="accent5">
                    <a:lumMod val="50000"/>
                  </a:schemeClr>
                </a:solidFill>
                <a:latin typeface="Cambria" panose="02040503050406030204" pitchFamily="18" charset="0"/>
                <a:ea typeface="Cambria" panose="02040503050406030204" pitchFamily="18" charset="0"/>
              </a:rPr>
              <a:t>Conclusion and recommendations</a:t>
            </a:r>
          </a:p>
          <a:p>
            <a:endParaRPr lang="en-IN" sz="2000" dirty="0">
              <a:solidFill>
                <a:schemeClr val="accent5">
                  <a:lumMod val="50000"/>
                </a:schemeClr>
              </a:solidFill>
              <a:latin typeface="Cambria" panose="02040503050406030204" pitchFamily="18" charset="0"/>
              <a:ea typeface="Cambria" panose="02040503050406030204" pitchFamily="18" charset="0"/>
            </a:endParaRPr>
          </a:p>
        </p:txBody>
      </p:sp>
      <p:pic>
        <p:nvPicPr>
          <p:cNvPr id="86" name="Audio 85">
            <a:hlinkClick r:id="" action="ppaction://media"/>
            <a:extLst>
              <a:ext uri="{FF2B5EF4-FFF2-40B4-BE49-F238E27FC236}">
                <a16:creationId xmlns:a16="http://schemas.microsoft.com/office/drawing/2014/main" id="{45641ADF-1EB8-43E9-BF8A-17C7437642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749350377"/>
      </p:ext>
    </p:extLst>
  </p:cSld>
  <p:clrMapOvr>
    <a:masterClrMapping/>
  </p:clrMapOvr>
  <mc:AlternateContent xmlns:mc="http://schemas.openxmlformats.org/markup-compatibility/2006" xmlns:p14="http://schemas.microsoft.com/office/powerpoint/2010/main">
    <mc:Choice Requires="p14">
      <p:transition spd="slow" p14:dur="2000" advTm="21720"/>
    </mc:Choice>
    <mc:Fallback xmlns="">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73BAA8E-1787-499B-B9FB-521BDBD0F592}"/>
              </a:ext>
            </a:extLst>
          </p:cNvPr>
          <p:cNvSpPr>
            <a:spLocks noGrp="1"/>
          </p:cNvSpPr>
          <p:nvPr>
            <p:ph idx="1"/>
          </p:nvPr>
        </p:nvSpPr>
        <p:spPr>
          <a:xfrm>
            <a:off x="171450" y="1322501"/>
            <a:ext cx="4619621" cy="3843666"/>
          </a:xfrm>
        </p:spPr>
        <p:txBody>
          <a:bodyPr>
            <a:normAutofit/>
          </a:bodyPr>
          <a:lstStyle/>
          <a:p>
            <a:pPr marL="0" indent="0">
              <a:buNone/>
            </a:pPr>
            <a:r>
              <a:rPr lang="en-US" sz="2400" dirty="0"/>
              <a:t>Toronto– 6</a:t>
            </a:r>
            <a:r>
              <a:rPr lang="en-US" sz="2400" baseline="30000" dirty="0"/>
              <a:t>th</a:t>
            </a:r>
            <a:r>
              <a:rPr lang="en-US" sz="2400" dirty="0"/>
              <a:t> safest city in the world</a:t>
            </a:r>
          </a:p>
          <a:p>
            <a:pPr marL="0" indent="0">
              <a:buNone/>
            </a:pPr>
            <a:endParaRPr lang="en-US" sz="2400" dirty="0"/>
          </a:p>
          <a:p>
            <a:pPr marL="0" indent="0">
              <a:buNone/>
            </a:pPr>
            <a:r>
              <a:rPr lang="en-IN" sz="2400" dirty="0"/>
              <a:t>So, while Toronto may be ranked as one of the safest cities globally, but fellow Canadians comment that when it comes to Canadian safety, Toronto doesn't quite reach our standards. </a:t>
            </a:r>
            <a:endParaRPr lang="en-US" sz="1800" dirty="0"/>
          </a:p>
        </p:txBody>
      </p:sp>
      <p:pic>
        <p:nvPicPr>
          <p:cNvPr id="5" name="Content Placeholder 4" descr="A train on the railway tracks&#10;&#10;Description automatically generated with medium confidence">
            <a:extLst>
              <a:ext uri="{FF2B5EF4-FFF2-40B4-BE49-F238E27FC236}">
                <a16:creationId xmlns:a16="http://schemas.microsoft.com/office/drawing/2014/main" id="{4D41D39A-4829-B547-97D2-6307C67A2281}"/>
              </a:ext>
            </a:extLst>
          </p:cNvPr>
          <p:cNvPicPr>
            <a:picLocks noChangeAspect="1"/>
          </p:cNvPicPr>
          <p:nvPr/>
        </p:nvPicPr>
        <p:blipFill rotWithShape="1">
          <a:blip r:embed="rId5"/>
          <a:srcRect t="7989" r="2"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6" name="TextBox 15">
            <a:extLst>
              <a:ext uri="{FF2B5EF4-FFF2-40B4-BE49-F238E27FC236}">
                <a16:creationId xmlns:a16="http://schemas.microsoft.com/office/drawing/2014/main" id="{4E5E5CB7-E85D-724F-878E-AFD706A711CB}"/>
              </a:ext>
            </a:extLst>
          </p:cNvPr>
          <p:cNvSpPr txBox="1"/>
          <p:nvPr/>
        </p:nvSpPr>
        <p:spPr>
          <a:xfrm>
            <a:off x="0" y="6488668"/>
            <a:ext cx="7911703" cy="584775"/>
          </a:xfrm>
          <a:prstGeom prst="rect">
            <a:avLst/>
          </a:prstGeom>
          <a:noFill/>
        </p:spPr>
        <p:txBody>
          <a:bodyPr wrap="square">
            <a:spAutoFit/>
          </a:bodyPr>
          <a:lstStyle/>
          <a:p>
            <a:r>
              <a:rPr lang="en-US" sz="1600" dirty="0">
                <a:hlinkClick r:id="rId6"/>
              </a:rPr>
              <a:t>https://globalnews.ca/news/5829962/toronto-safest-cities-index-2019/</a:t>
            </a:r>
            <a:endParaRPr lang="en-US" sz="1600" dirty="0"/>
          </a:p>
          <a:p>
            <a:endParaRPr lang="en-US" sz="1600" dirty="0"/>
          </a:p>
        </p:txBody>
      </p:sp>
      <p:pic>
        <p:nvPicPr>
          <p:cNvPr id="21" name="Audio 20">
            <a:hlinkClick r:id="" action="ppaction://media"/>
            <a:extLst>
              <a:ext uri="{FF2B5EF4-FFF2-40B4-BE49-F238E27FC236}">
                <a16:creationId xmlns:a16="http://schemas.microsoft.com/office/drawing/2014/main" id="{050048CA-7CAD-8645-A42B-BC5F083DBF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65899570"/>
      </p:ext>
    </p:extLst>
  </p:cSld>
  <p:clrMapOvr>
    <a:masterClrMapping/>
  </p:clrMapOvr>
  <mc:AlternateContent xmlns:mc="http://schemas.openxmlformats.org/markup-compatibility/2006" xmlns:p14="http://schemas.microsoft.com/office/powerpoint/2010/main">
    <mc:Choice Requires="p14">
      <p:transition spd="slow" p14:dur="2000" advTm="17018"/>
    </mc:Choice>
    <mc:Fallback xmlns="">
      <p:transition spd="slow" advTm="17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659F3-227C-4858-AAB2-A7CF144126A0}"/>
              </a:ext>
            </a:extLst>
          </p:cNvPr>
          <p:cNvPicPr>
            <a:picLocks noChangeAspect="1"/>
          </p:cNvPicPr>
          <p:nvPr/>
        </p:nvPicPr>
        <p:blipFill>
          <a:blip r:embed="rId5"/>
          <a:stretch>
            <a:fillRect/>
          </a:stretch>
        </p:blipFill>
        <p:spPr>
          <a:xfrm>
            <a:off x="108012" y="47749"/>
            <a:ext cx="11975976" cy="6757377"/>
          </a:xfrm>
          <a:prstGeom prst="rect">
            <a:avLst/>
          </a:prstGeom>
        </p:spPr>
      </p:pic>
      <p:sp>
        <p:nvSpPr>
          <p:cNvPr id="2" name="Title 1">
            <a:extLst>
              <a:ext uri="{FF2B5EF4-FFF2-40B4-BE49-F238E27FC236}">
                <a16:creationId xmlns:a16="http://schemas.microsoft.com/office/drawing/2014/main" id="{D584D821-BD55-4F17-824F-D81BDB2A54FB}"/>
              </a:ext>
            </a:extLst>
          </p:cNvPr>
          <p:cNvSpPr>
            <a:spLocks noGrp="1"/>
          </p:cNvSpPr>
          <p:nvPr>
            <p:ph type="title"/>
          </p:nvPr>
        </p:nvSpPr>
        <p:spPr>
          <a:xfrm>
            <a:off x="6587230" y="365125"/>
            <a:ext cx="4465469" cy="966525"/>
          </a:xfrm>
        </p:spPr>
        <p:txBody>
          <a:bodyPr>
            <a:normAutofit fontScale="90000"/>
          </a:bodyPr>
          <a:lstStyle/>
          <a:p>
            <a:r>
              <a:rPr lang="en-US" dirty="0">
                <a:latin typeface="Trebuchet MS" panose="020B0603020202020204" pitchFamily="34" charset="0"/>
              </a:rPr>
              <a:t>                   </a:t>
            </a:r>
            <a:r>
              <a:rPr lang="en-US" dirty="0">
                <a:solidFill>
                  <a:schemeClr val="bg1">
                    <a:lumMod val="95000"/>
                  </a:schemeClr>
                </a:solidFill>
                <a:latin typeface="Trebuchet MS" panose="020B0603020202020204" pitchFamily="34" charset="0"/>
              </a:rPr>
              <a:t>Target Audience</a:t>
            </a:r>
            <a:endParaRPr lang="en-IN" dirty="0">
              <a:solidFill>
                <a:schemeClr val="bg1">
                  <a:lumMod val="95000"/>
                </a:schemeClr>
              </a:solidFill>
              <a:latin typeface="Trebuchet MS" panose="020B0603020202020204" pitchFamily="34" charset="0"/>
            </a:endParaRPr>
          </a:p>
        </p:txBody>
      </p:sp>
      <p:sp>
        <p:nvSpPr>
          <p:cNvPr id="3" name="Content Placeholder 2">
            <a:extLst>
              <a:ext uri="{FF2B5EF4-FFF2-40B4-BE49-F238E27FC236}">
                <a16:creationId xmlns:a16="http://schemas.microsoft.com/office/drawing/2014/main" id="{D29B7578-CF0E-42F3-96E7-8D3E9B063799}"/>
              </a:ext>
            </a:extLst>
          </p:cNvPr>
          <p:cNvSpPr>
            <a:spLocks noGrp="1"/>
          </p:cNvSpPr>
          <p:nvPr>
            <p:ph idx="1"/>
          </p:nvPr>
        </p:nvSpPr>
        <p:spPr>
          <a:xfrm>
            <a:off x="6587230" y="1524130"/>
            <a:ext cx="4766570" cy="1904870"/>
          </a:xfrm>
        </p:spPr>
        <p:txBody>
          <a:bodyPr/>
          <a:lstStyle/>
          <a:p>
            <a:pPr>
              <a:buFont typeface="Wingdings" panose="05000000000000000000" pitchFamily="2" charset="2"/>
              <a:buChar char="§"/>
            </a:pPr>
            <a:r>
              <a:rPr lang="en-US" dirty="0">
                <a:latin typeface="Trebuchet MS" panose="020B0603020202020204" pitchFamily="34" charset="0"/>
              </a:rPr>
              <a:t>Senior leadership of</a:t>
            </a:r>
            <a:r>
              <a:rPr lang="en-CA" dirty="0">
                <a:latin typeface="Trebuchet MS" panose="020B0603020202020204" pitchFamily="34" charset="0"/>
              </a:rPr>
              <a:t> The Toronto Police Department Service.</a:t>
            </a:r>
            <a:endParaRPr lang="en-US" dirty="0">
              <a:latin typeface="Trebuchet MS" panose="020B0603020202020204" pitchFamily="34" charset="0"/>
            </a:endParaRPr>
          </a:p>
          <a:p>
            <a:pPr>
              <a:buFont typeface="Wingdings" panose="05000000000000000000" pitchFamily="2" charset="2"/>
              <a:buChar char="§"/>
            </a:pPr>
            <a:r>
              <a:rPr lang="en-US" dirty="0">
                <a:latin typeface="Trebuchet MS" panose="020B0603020202020204" pitchFamily="34" charset="0"/>
              </a:rPr>
              <a:t>General public.</a:t>
            </a:r>
            <a:endParaRPr lang="en-IN" dirty="0"/>
          </a:p>
        </p:txBody>
      </p:sp>
      <p:pic>
        <p:nvPicPr>
          <p:cNvPr id="9" name="Audio 8">
            <a:hlinkClick r:id="" action="ppaction://media"/>
            <a:extLst>
              <a:ext uri="{FF2B5EF4-FFF2-40B4-BE49-F238E27FC236}">
                <a16:creationId xmlns:a16="http://schemas.microsoft.com/office/drawing/2014/main" id="{DFC5A566-CB86-4954-94B9-4FAA6159B9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5017707"/>
      </p:ext>
    </p:extLst>
  </p:cSld>
  <p:clrMapOvr>
    <a:masterClrMapping/>
  </p:clrMapOvr>
  <mc:AlternateContent xmlns:mc="http://schemas.openxmlformats.org/markup-compatibility/2006" xmlns:p14="http://schemas.microsoft.com/office/powerpoint/2010/main">
    <mc:Choice Requires="p14">
      <p:transition spd="slow" p14:dur="2000" advTm="34820"/>
    </mc:Choice>
    <mc:Fallback xmlns="">
      <p:transition spd="slow" advTm="34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ree arrested on assault charges- The New Indian Express">
            <a:extLst>
              <a:ext uri="{FF2B5EF4-FFF2-40B4-BE49-F238E27FC236}">
                <a16:creationId xmlns:a16="http://schemas.microsoft.com/office/drawing/2014/main" id="{A4732363-DDE2-4D94-AE22-021EE89944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73" y="16029"/>
            <a:ext cx="11984854" cy="68419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42487B-0F39-4607-9AC7-D5E6DCCD4FF3}"/>
              </a:ext>
            </a:extLst>
          </p:cNvPr>
          <p:cNvSpPr>
            <a:spLocks noGrp="1"/>
          </p:cNvSpPr>
          <p:nvPr>
            <p:ph type="title"/>
          </p:nvPr>
        </p:nvSpPr>
        <p:spPr>
          <a:xfrm>
            <a:off x="2773532" y="481807"/>
            <a:ext cx="6734452" cy="1125052"/>
          </a:xfrm>
        </p:spPr>
        <p:txBody>
          <a:bodyPr>
            <a:normAutofit/>
          </a:bodyPr>
          <a:lstStyle/>
          <a:p>
            <a:r>
              <a:rPr lang="en-US" sz="4000" dirty="0">
                <a:latin typeface="Trebuchet MS" panose="020B0603020202020204" pitchFamily="34" charset="0"/>
              </a:rPr>
              <a:t>Major Crime Indicators (MCI)</a:t>
            </a:r>
            <a:endParaRPr lang="en-IN" sz="4000" dirty="0">
              <a:latin typeface="Trebuchet MS" panose="020B0603020202020204" pitchFamily="34" charset="0"/>
            </a:endParaRPr>
          </a:p>
        </p:txBody>
      </p:sp>
      <p:sp>
        <p:nvSpPr>
          <p:cNvPr id="3" name="Content Placeholder 2">
            <a:extLst>
              <a:ext uri="{FF2B5EF4-FFF2-40B4-BE49-F238E27FC236}">
                <a16:creationId xmlns:a16="http://schemas.microsoft.com/office/drawing/2014/main" id="{3BE355B7-C516-4C5C-B169-180CE64C3D7F}"/>
              </a:ext>
            </a:extLst>
          </p:cNvPr>
          <p:cNvSpPr>
            <a:spLocks noGrp="1"/>
          </p:cNvSpPr>
          <p:nvPr>
            <p:ph idx="1"/>
          </p:nvPr>
        </p:nvSpPr>
        <p:spPr>
          <a:xfrm>
            <a:off x="2871187" y="1461641"/>
            <a:ext cx="6175159" cy="3749552"/>
          </a:xfrm>
        </p:spPr>
        <p:txBody>
          <a:bodyPr>
            <a:normAutofit/>
          </a:bodyPr>
          <a:lstStyle/>
          <a:p>
            <a:r>
              <a:rPr lang="en-US" dirty="0">
                <a:latin typeface="Trebuchet MS" panose="020B0603020202020204" pitchFamily="34" charset="0"/>
              </a:rPr>
              <a:t>An open-source dataset shared by The Toronto Police Service on their web portal.</a:t>
            </a:r>
          </a:p>
          <a:p>
            <a:r>
              <a:rPr lang="en-US" dirty="0">
                <a:latin typeface="Trebuchet MS" panose="020B0603020202020204" pitchFamily="34" charset="0"/>
              </a:rPr>
              <a:t>Types of offences </a:t>
            </a:r>
          </a:p>
          <a:p>
            <a:r>
              <a:rPr lang="en-CA" dirty="0">
                <a:latin typeface="Trebuchet MS" panose="020B0603020202020204" pitchFamily="34" charset="0"/>
              </a:rPr>
              <a:t>Excludes incidences that have been considered </a:t>
            </a:r>
            <a:r>
              <a:rPr lang="en-CA" b="1" dirty="0">
                <a:latin typeface="Trebuchet MS" panose="020B0603020202020204" pitchFamily="34" charset="0"/>
              </a:rPr>
              <a:t>unfounded</a:t>
            </a:r>
            <a:r>
              <a:rPr lang="en-CA" dirty="0">
                <a:latin typeface="Trebuchet MS" panose="020B0603020202020204" pitchFamily="34" charset="0"/>
              </a:rPr>
              <a:t>.</a:t>
            </a:r>
          </a:p>
          <a:p>
            <a:r>
              <a:rPr lang="en-CA" dirty="0">
                <a:latin typeface="Trebuchet MS" panose="020B0603020202020204" pitchFamily="34" charset="0"/>
              </a:rPr>
              <a:t>Promotes public safety and awareness among citizens.</a:t>
            </a:r>
            <a:endParaRPr lang="en-IN" dirty="0">
              <a:latin typeface="Trebuchet MS" panose="020B0603020202020204" pitchFamily="34" charset="0"/>
            </a:endParaRPr>
          </a:p>
        </p:txBody>
      </p:sp>
      <p:pic>
        <p:nvPicPr>
          <p:cNvPr id="11" name="Audio 10">
            <a:hlinkClick r:id="" action="ppaction://media"/>
            <a:extLst>
              <a:ext uri="{FF2B5EF4-FFF2-40B4-BE49-F238E27FC236}">
                <a16:creationId xmlns:a16="http://schemas.microsoft.com/office/drawing/2014/main" id="{355F401E-CA73-4D59-877B-CFF18F83B4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60333859"/>
      </p:ext>
    </p:extLst>
  </p:cSld>
  <p:clrMapOvr>
    <a:masterClrMapping/>
  </p:clrMapOvr>
  <mc:AlternateContent xmlns:mc="http://schemas.openxmlformats.org/markup-compatibility/2006" xmlns:p14="http://schemas.microsoft.com/office/powerpoint/2010/main">
    <mc:Choice Requires="p14">
      <p:transition spd="slow" p14:dur="2000" advTm="48808"/>
    </mc:Choice>
    <mc:Fallback xmlns="">
      <p:transition spd="slow" advTm="4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D135-3668-4CE0-873E-B54C1E807386}"/>
              </a:ext>
            </a:extLst>
          </p:cNvPr>
          <p:cNvSpPr>
            <a:spLocks noGrp="1"/>
          </p:cNvSpPr>
          <p:nvPr>
            <p:ph type="title"/>
          </p:nvPr>
        </p:nvSpPr>
        <p:spPr>
          <a:xfrm>
            <a:off x="660647" y="1785553"/>
            <a:ext cx="10515600" cy="2662160"/>
          </a:xfrm>
        </p:spPr>
        <p:txBody>
          <a:bodyPr>
            <a:normAutofit/>
          </a:bodyPr>
          <a:lstStyle/>
          <a:p>
            <a:pPr algn="ctr"/>
            <a:r>
              <a:rPr lang="en-US" dirty="0">
                <a:latin typeface="Trebuchet MS" panose="020B0603020202020204" pitchFamily="34" charset="0"/>
              </a:rPr>
              <a:t>Some of the key findings from the </a:t>
            </a:r>
            <a:br>
              <a:rPr lang="en-US" dirty="0">
                <a:latin typeface="Trebuchet MS" panose="020B0603020202020204" pitchFamily="34" charset="0"/>
              </a:rPr>
            </a:br>
            <a:r>
              <a:rPr lang="en-US" dirty="0">
                <a:latin typeface="Trebuchet MS" panose="020B0603020202020204" pitchFamily="34" charset="0"/>
              </a:rPr>
              <a:t>Major Crime Indicator (MCI)dataset</a:t>
            </a:r>
            <a:br>
              <a:rPr lang="en-US" dirty="0">
                <a:latin typeface="Trebuchet MS" panose="020B0603020202020204" pitchFamily="34" charset="0"/>
              </a:rPr>
            </a:br>
            <a:r>
              <a:rPr lang="en-US" dirty="0">
                <a:latin typeface="Trebuchet MS" panose="020B0603020202020204" pitchFamily="34" charset="0"/>
              </a:rPr>
              <a:t>are-</a:t>
            </a:r>
            <a:endParaRPr lang="en-IN" dirty="0">
              <a:latin typeface="Trebuchet MS" panose="020B0603020202020204" pitchFamily="34" charset="0"/>
            </a:endParaRPr>
          </a:p>
        </p:txBody>
      </p:sp>
      <p:pic>
        <p:nvPicPr>
          <p:cNvPr id="4" name="Audio 3">
            <a:hlinkClick r:id="" action="ppaction://media"/>
            <a:extLst>
              <a:ext uri="{FF2B5EF4-FFF2-40B4-BE49-F238E27FC236}">
                <a16:creationId xmlns:a16="http://schemas.microsoft.com/office/drawing/2014/main" id="{B44E1398-B3DE-43AC-8CDA-AE5F0EE2E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77929684"/>
      </p:ext>
    </p:extLst>
  </p:cSld>
  <p:clrMapOvr>
    <a:masterClrMapping/>
  </p:clrMapOvr>
  <mc:AlternateContent xmlns:mc="http://schemas.openxmlformats.org/markup-compatibility/2006" xmlns:p14="http://schemas.microsoft.com/office/powerpoint/2010/main">
    <mc:Choice Requires="p14">
      <p:transition spd="slow" p14:dur="2000" advTm="12159"/>
    </mc:Choice>
    <mc:Fallback xmlns="">
      <p:transition spd="slow" advTm="12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4898-E3D4-4844-B0A1-FD16BAF35EC1}"/>
              </a:ext>
            </a:extLst>
          </p:cNvPr>
          <p:cNvSpPr>
            <a:spLocks noGrp="1"/>
          </p:cNvSpPr>
          <p:nvPr>
            <p:ph type="title"/>
          </p:nvPr>
        </p:nvSpPr>
        <p:spPr>
          <a:xfrm>
            <a:off x="838200" y="338492"/>
            <a:ext cx="10515600" cy="1325563"/>
          </a:xfrm>
        </p:spPr>
        <p:txBody>
          <a:bodyPr>
            <a:normAutofit/>
          </a:bodyPr>
          <a:lstStyle/>
          <a:p>
            <a:r>
              <a:rPr lang="en-US" sz="4000" dirty="0">
                <a:latin typeface="Trebuchet MS" panose="020B0603020202020204" pitchFamily="34" charset="0"/>
              </a:rPr>
              <a:t>1. Major Crime rate from 2014 till 2021</a:t>
            </a:r>
            <a:endParaRPr lang="en-IN" sz="4000" dirty="0">
              <a:latin typeface="Trebuchet MS" panose="020B0603020202020204" pitchFamily="34" charset="0"/>
            </a:endParaRPr>
          </a:p>
        </p:txBody>
      </p:sp>
      <p:pic>
        <p:nvPicPr>
          <p:cNvPr id="11" name="Content Placeholder 10">
            <a:extLst>
              <a:ext uri="{FF2B5EF4-FFF2-40B4-BE49-F238E27FC236}">
                <a16:creationId xmlns:a16="http://schemas.microsoft.com/office/drawing/2014/main" id="{46DFACC6-E374-4AF1-B326-E39F3BA103E2}"/>
              </a:ext>
            </a:extLst>
          </p:cNvPr>
          <p:cNvPicPr>
            <a:picLocks noGrp="1" noChangeAspect="1"/>
          </p:cNvPicPr>
          <p:nvPr>
            <p:ph idx="1"/>
          </p:nvPr>
        </p:nvPicPr>
        <p:blipFill>
          <a:blip r:embed="rId5"/>
          <a:stretch>
            <a:fillRect/>
          </a:stretch>
        </p:blipFill>
        <p:spPr>
          <a:xfrm>
            <a:off x="2387241" y="2047566"/>
            <a:ext cx="7417517" cy="4406499"/>
          </a:xfrm>
        </p:spPr>
      </p:pic>
      <p:pic>
        <p:nvPicPr>
          <p:cNvPr id="18" name="Audio 17">
            <a:hlinkClick r:id="" action="ppaction://media"/>
            <a:extLst>
              <a:ext uri="{FF2B5EF4-FFF2-40B4-BE49-F238E27FC236}">
                <a16:creationId xmlns:a16="http://schemas.microsoft.com/office/drawing/2014/main" id="{7738CC0E-B6CA-4533-AC4C-51DA76C306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48241975"/>
      </p:ext>
    </p:extLst>
  </p:cSld>
  <p:clrMapOvr>
    <a:masterClrMapping/>
  </p:clrMapOvr>
  <mc:AlternateContent xmlns:mc="http://schemas.openxmlformats.org/markup-compatibility/2006" xmlns:p14="http://schemas.microsoft.com/office/powerpoint/2010/main">
    <mc:Choice Requires="p14">
      <p:transition spd="slow" p14:dur="2000" advTm="40459"/>
    </mc:Choice>
    <mc:Fallback xmlns="">
      <p:transition spd="slow" advTm="4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D0EEA-5141-4A27-8CBA-8244680C55D2}"/>
              </a:ext>
            </a:extLst>
          </p:cNvPr>
          <p:cNvSpPr>
            <a:spLocks noGrp="1"/>
          </p:cNvSpPr>
          <p:nvPr>
            <p:ph type="title"/>
          </p:nvPr>
        </p:nvSpPr>
        <p:spPr/>
        <p:txBody>
          <a:bodyPr/>
          <a:lstStyle/>
          <a:p>
            <a:r>
              <a:rPr lang="en-US" dirty="0">
                <a:latin typeface="Trebuchet MS" panose="020B0603020202020204" pitchFamily="34" charset="0"/>
              </a:rPr>
              <a:t>Key findings-</a:t>
            </a:r>
            <a:endParaRPr lang="en-IN" dirty="0"/>
          </a:p>
        </p:txBody>
      </p:sp>
      <p:sp>
        <p:nvSpPr>
          <p:cNvPr id="3" name="Content Placeholder 2">
            <a:extLst>
              <a:ext uri="{FF2B5EF4-FFF2-40B4-BE49-F238E27FC236}">
                <a16:creationId xmlns:a16="http://schemas.microsoft.com/office/drawing/2014/main" id="{9A22ACF0-44FA-4B5D-B543-C52FB0171F9B}"/>
              </a:ext>
            </a:extLst>
          </p:cNvPr>
          <p:cNvSpPr>
            <a:spLocks noGrp="1"/>
          </p:cNvSpPr>
          <p:nvPr>
            <p:ph idx="1"/>
          </p:nvPr>
        </p:nvSpPr>
        <p:spPr/>
        <p:txBody>
          <a:bodyPr/>
          <a:lstStyle/>
          <a:p>
            <a:r>
              <a:rPr lang="en-US" dirty="0"/>
              <a:t>The vertical bar chart shows an increase in crime cases reported from 2014 till 2019.</a:t>
            </a:r>
          </a:p>
          <a:p>
            <a:r>
              <a:rPr lang="en-US" dirty="0"/>
              <a:t>From 2020 onwards, chart shows a downward trend in crime rate.</a:t>
            </a:r>
          </a:p>
          <a:p>
            <a:r>
              <a:rPr lang="en-US" dirty="0"/>
              <a:t>Maximum number of cases were reported in 2019</a:t>
            </a:r>
          </a:p>
          <a:p>
            <a:endParaRPr lang="en-US" dirty="0"/>
          </a:p>
          <a:p>
            <a:endParaRPr lang="en-IN" dirty="0"/>
          </a:p>
        </p:txBody>
      </p:sp>
      <p:pic>
        <p:nvPicPr>
          <p:cNvPr id="5" name="Audio 4">
            <a:hlinkClick r:id="" action="ppaction://media"/>
            <a:extLst>
              <a:ext uri="{FF2B5EF4-FFF2-40B4-BE49-F238E27FC236}">
                <a16:creationId xmlns:a16="http://schemas.microsoft.com/office/drawing/2014/main" id="{9719E8F6-034E-46BF-BED9-1A44401915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76963"/>
            <a:ext cx="487362" cy="487362"/>
          </a:xfrm>
          <a:prstGeom prst="rect">
            <a:avLst/>
          </a:prstGeom>
        </p:spPr>
      </p:pic>
    </p:spTree>
    <p:extLst>
      <p:ext uri="{BB962C8B-B14F-4D97-AF65-F5344CB8AC3E}">
        <p14:creationId xmlns:p14="http://schemas.microsoft.com/office/powerpoint/2010/main" val="3734212129"/>
      </p:ext>
    </p:extLst>
  </p:cSld>
  <p:clrMapOvr>
    <a:masterClrMapping/>
  </p:clrMapOvr>
  <mc:AlternateContent xmlns:mc="http://schemas.openxmlformats.org/markup-compatibility/2006" xmlns:p14="http://schemas.microsoft.com/office/powerpoint/2010/main">
    <mc:Choice Requires="p14">
      <p:transition spd="slow" p14:dur="2000" advTm="24837"/>
    </mc:Choice>
    <mc:Fallback xmlns="">
      <p:transition spd="slow" advTm="24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8A591E0-64C9-3F4B-AF1F-7E5FA22249EC}"/>
              </a:ext>
            </a:extLst>
          </p:cNvPr>
          <p:cNvPicPr>
            <a:picLocks noChangeAspect="1"/>
          </p:cNvPicPr>
          <p:nvPr/>
        </p:nvPicPr>
        <p:blipFill>
          <a:blip r:embed="rId5"/>
          <a:stretch>
            <a:fillRect/>
          </a:stretch>
        </p:blipFill>
        <p:spPr>
          <a:xfrm>
            <a:off x="2561612" y="1587157"/>
            <a:ext cx="6660000" cy="4680000"/>
          </a:xfrm>
          <a:prstGeom prst="rect">
            <a:avLst/>
          </a:prstGeom>
        </p:spPr>
      </p:pic>
      <p:pic>
        <p:nvPicPr>
          <p:cNvPr id="17" name="Audio 16">
            <a:hlinkClick r:id="" action="ppaction://media"/>
            <a:extLst>
              <a:ext uri="{FF2B5EF4-FFF2-40B4-BE49-F238E27FC236}">
                <a16:creationId xmlns:a16="http://schemas.microsoft.com/office/drawing/2014/main" id="{3197BA82-F437-4647-98B3-B18C445768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2" name="TextBox 1">
            <a:extLst>
              <a:ext uri="{FF2B5EF4-FFF2-40B4-BE49-F238E27FC236}">
                <a16:creationId xmlns:a16="http://schemas.microsoft.com/office/drawing/2014/main" id="{C009E000-2A10-E445-AB8B-7195D1282667}"/>
              </a:ext>
            </a:extLst>
          </p:cNvPr>
          <p:cNvSpPr txBox="1"/>
          <p:nvPr/>
        </p:nvSpPr>
        <p:spPr>
          <a:xfrm>
            <a:off x="675249" y="590843"/>
            <a:ext cx="557049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2. Crimes by Offense Type</a:t>
            </a:r>
          </a:p>
        </p:txBody>
      </p:sp>
    </p:spTree>
    <p:extLst>
      <p:ext uri="{BB962C8B-B14F-4D97-AF65-F5344CB8AC3E}">
        <p14:creationId xmlns:p14="http://schemas.microsoft.com/office/powerpoint/2010/main" val="2704536271"/>
      </p:ext>
    </p:extLst>
  </p:cSld>
  <p:clrMapOvr>
    <a:masterClrMapping/>
  </p:clrMapOvr>
  <mc:AlternateContent xmlns:mc="http://schemas.openxmlformats.org/markup-compatibility/2006" xmlns:p14="http://schemas.microsoft.com/office/powerpoint/2010/main">
    <mc:Choice Requires="p14">
      <p:transition spd="slow" p14:dur="2000" advTm="44503"/>
    </mc:Choice>
    <mc:Fallback xmlns="">
      <p:transition spd="slow" advTm="44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976</TotalTime>
  <Words>1090</Words>
  <Application>Microsoft Office PowerPoint</Application>
  <PresentationFormat>Widescreen</PresentationFormat>
  <Paragraphs>92</Paragraphs>
  <Slides>17</Slides>
  <Notes>12</Notes>
  <HiddenSlides>0</HiddenSlides>
  <MMClips>17</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Calibri Light</vt:lpstr>
      <vt:lpstr>Cambria</vt:lpstr>
      <vt:lpstr>Trebuchet MS</vt:lpstr>
      <vt:lpstr>Wingdings</vt:lpstr>
      <vt:lpstr>Office Theme</vt:lpstr>
      <vt:lpstr>1_Office Theme</vt:lpstr>
      <vt:lpstr>2_Office Theme</vt:lpstr>
      <vt:lpstr>BAN 140 Project Milestone 3</vt:lpstr>
      <vt:lpstr>PowerPoint Presentation</vt:lpstr>
      <vt:lpstr>PowerPoint Presentation</vt:lpstr>
      <vt:lpstr>                   Target Audience</vt:lpstr>
      <vt:lpstr>Major Crime Indicators (MCI)</vt:lpstr>
      <vt:lpstr>Some of the key findings from the  Major Crime Indicator (MCI)dataset are-</vt:lpstr>
      <vt:lpstr>1. Major Crime rate from 2014 till 2021</vt:lpstr>
      <vt:lpstr>Key findings-</vt:lpstr>
      <vt:lpstr>PowerPoint Presentation</vt:lpstr>
      <vt:lpstr>PowerPoint Presentation</vt:lpstr>
      <vt:lpstr>3. Crimes by Premise Type</vt:lpstr>
      <vt:lpstr>Crime by Premise Type</vt:lpstr>
      <vt:lpstr>4. Crimes by Reported month</vt:lpstr>
      <vt:lpstr>Crime by Reported month</vt:lpstr>
      <vt:lpstr>Recorded crimes have been increasing at a constant pace across Toronto from 2014.</vt:lpstr>
      <vt:lpstr>Increase of crimes reported rose to 7.4%* in 2019 as compared to 2018</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Chahat Kaur Chhabra</dc:creator>
  <cp:lastModifiedBy>Chahat Kaur Chhabra</cp:lastModifiedBy>
  <cp:revision>53</cp:revision>
  <dcterms:created xsi:type="dcterms:W3CDTF">2022-03-11T10:45:14Z</dcterms:created>
  <dcterms:modified xsi:type="dcterms:W3CDTF">2022-03-12T03:59:36Z</dcterms:modified>
</cp:coreProperties>
</file>